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309" r:id="rId4"/>
    <p:sldId id="310" r:id="rId5"/>
    <p:sldId id="311" r:id="rId6"/>
    <p:sldId id="267" r:id="rId7"/>
    <p:sldId id="268" r:id="rId8"/>
    <p:sldId id="312" r:id="rId9"/>
    <p:sldId id="274" r:id="rId10"/>
  </p:sldIdLst>
  <p:sldSz cx="12192000" cy="6858000"/>
  <p:notesSz cx="6858000" cy="9144000"/>
  <p:defaultTextStyle>
    <a:defPPr>
      <a:defRPr lang="en-P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sistemaupr-my.sharepoint.com/personal/rolando_oyola_upr_edu/Documents/Quim4052/DATOS_NATHALY/Sacarosa-quimf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x val="5.9574468085106386E-2"/>
          <c:y val="9.3959731543624164E-2"/>
          <c:w val="0.91489361702127658"/>
          <c:h val="0.80536912751677847"/>
        </c:manualLayout>
      </c:layout>
      <c:scatterChart>
        <c:scatterStyle val="lineMarker"/>
        <c:varyColors val="0"/>
        <c:ser>
          <c:idx val="0"/>
          <c:order val="0"/>
          <c:spPr>
            <a:ln w="9525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solidFill>
                  <a:prstClr val="black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trendline>
            <c:spPr>
              <a:ln w="12700" cap="rnd">
                <a:solidFill>
                  <a:schemeClr val="tx1"/>
                </a:solidFill>
                <a:prstDash val="solid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0.10493114424526721"/>
                  <c:y val="-0.42643185541404638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PR"/>
                </a:p>
              </c:txPr>
            </c:trendlineLbl>
          </c:trendline>
          <c:xVal>
            <c:numRef>
              <c:f>'2.0'!$A$6:$A$23</c:f>
              <c:numCache>
                <c:formatCode>General</c:formatCode>
                <c:ptCount val="18"/>
                <c:pt idx="0">
                  <c:v>0</c:v>
                </c:pt>
                <c:pt idx="1">
                  <c:v>300</c:v>
                </c:pt>
                <c:pt idx="2">
                  <c:v>600</c:v>
                </c:pt>
                <c:pt idx="3">
                  <c:v>900</c:v>
                </c:pt>
                <c:pt idx="4">
                  <c:v>1200</c:v>
                </c:pt>
                <c:pt idx="5">
                  <c:v>1500</c:v>
                </c:pt>
                <c:pt idx="6">
                  <c:v>1800</c:v>
                </c:pt>
                <c:pt idx="7">
                  <c:v>2100</c:v>
                </c:pt>
                <c:pt idx="8">
                  <c:v>2400</c:v>
                </c:pt>
                <c:pt idx="9">
                  <c:v>2700</c:v>
                </c:pt>
                <c:pt idx="10">
                  <c:v>3000</c:v>
                </c:pt>
                <c:pt idx="11">
                  <c:v>3300</c:v>
                </c:pt>
                <c:pt idx="12">
                  <c:v>3600</c:v>
                </c:pt>
                <c:pt idx="13">
                  <c:v>3900</c:v>
                </c:pt>
                <c:pt idx="14">
                  <c:v>4200</c:v>
                </c:pt>
                <c:pt idx="15">
                  <c:v>4500</c:v>
                </c:pt>
                <c:pt idx="16">
                  <c:v>4800</c:v>
                </c:pt>
                <c:pt idx="17">
                  <c:v>5100</c:v>
                </c:pt>
              </c:numCache>
            </c:numRef>
          </c:xVal>
          <c:yVal>
            <c:numRef>
              <c:f>'2.0'!$E$6:$E$23</c:f>
              <c:numCache>
                <c:formatCode>General</c:formatCode>
                <c:ptCount val="18"/>
                <c:pt idx="0">
                  <c:v>-7.3122218607595005E-2</c:v>
                </c:pt>
                <c:pt idx="1">
                  <c:v>-0.13883145394230972</c:v>
                </c:pt>
                <c:pt idx="2">
                  <c:v>-0.22369327445530737</c:v>
                </c:pt>
                <c:pt idx="3">
                  <c:v>-0.32808564570953574</c:v>
                </c:pt>
                <c:pt idx="4">
                  <c:v>-0.44918660865668153</c:v>
                </c:pt>
                <c:pt idx="5">
                  <c:v>-0.59004245277068879</c:v>
                </c:pt>
                <c:pt idx="6">
                  <c:v>-0.74994886985269371</c:v>
                </c:pt>
                <c:pt idx="7">
                  <c:v>-0.92201728518627835</c:v>
                </c:pt>
                <c:pt idx="8">
                  <c:v>-1.0980025836191554</c:v>
                </c:pt>
                <c:pt idx="9">
                  <c:v>-1.2834556711821337</c:v>
                </c:pt>
                <c:pt idx="10">
                  <c:v>-1.4664063262087454</c:v>
                </c:pt>
                <c:pt idx="11">
                  <c:v>-1.6583118563432944</c:v>
                </c:pt>
                <c:pt idx="12">
                  <c:v>-1.8504641086668894</c:v>
                </c:pt>
                <c:pt idx="13">
                  <c:v>-2.0419189314817303</c:v>
                </c:pt>
                <c:pt idx="14">
                  <c:v>-2.2306231359384179</c:v>
                </c:pt>
                <c:pt idx="15">
                  <c:v>-2.4177209555789143</c:v>
                </c:pt>
                <c:pt idx="16">
                  <c:v>-2.598209331291208</c:v>
                </c:pt>
                <c:pt idx="17">
                  <c:v>-2.769316754837245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4563-4B1E-A981-3CEACCB08A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2557999"/>
        <c:axId val="432560495"/>
      </c:scatterChart>
      <c:valAx>
        <c:axId val="432557999"/>
        <c:scaling>
          <c:orientation val="minMax"/>
          <c:max val="6000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Tiempo (s)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es-PR"/>
            </a:p>
          </c:txPr>
        </c:title>
        <c:numFmt formatCode="General" sourceLinked="1"/>
        <c:majorTickMark val="in"/>
        <c:minorTickMark val="in"/>
        <c:tickLblPos val="nextTo"/>
        <c:spPr>
          <a:noFill/>
          <a:ln w="9525" cap="flat" cmpd="sng" algn="ctr">
            <a:solidFill>
              <a:srgbClr val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PR"/>
          </a:p>
        </c:txPr>
        <c:crossAx val="432560495"/>
        <c:crossesAt val="-3"/>
        <c:crossBetween val="midCat"/>
        <c:majorUnit val="1000"/>
        <c:minorUnit val="200"/>
      </c:valAx>
      <c:valAx>
        <c:axId val="432560495"/>
        <c:scaling>
          <c:orientation val="minMax"/>
          <c:max val="0.5"/>
          <c:min val="-3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ln (</a:t>
                </a:r>
                <a:r>
                  <a:rPr lang="en-US">
                    <a:sym typeface="Symbol" panose="05050102010706020507" pitchFamily="18" charset="2"/>
                  </a:rPr>
                  <a:t></a:t>
                </a:r>
                <a:r>
                  <a:rPr lang="en-US" baseline="-25000"/>
                  <a:t>f</a:t>
                </a:r>
                <a:r>
                  <a:rPr lang="en-US"/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es-PR"/>
            </a:p>
          </c:txPr>
        </c:title>
        <c:numFmt formatCode="#,##0.00" sourceLinked="0"/>
        <c:majorTickMark val="in"/>
        <c:minorTickMark val="in"/>
        <c:tickLblPos val="nextTo"/>
        <c:spPr>
          <a:noFill/>
          <a:ln w="9525" cap="flat" cmpd="sng" algn="ctr">
            <a:solidFill>
              <a:srgbClr val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PR"/>
          </a:p>
        </c:txPr>
        <c:crossAx val="432557999"/>
        <c:crosses val="autoZero"/>
        <c:crossBetween val="midCat"/>
        <c:majorUnit val="0.5"/>
        <c:minorUnit val="0.1"/>
      </c:valAx>
      <c:spPr>
        <a:noFill/>
        <a:ln w="9525" cmpd="sng">
          <a:solidFill>
            <a:srgbClr val="000000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 sz="1000">
          <a:solidFill>
            <a:srgbClr val="000000"/>
          </a:solidFill>
          <a:latin typeface="Calibri"/>
          <a:ea typeface="Calibri"/>
          <a:cs typeface="Calibri"/>
        </a:defRPr>
      </a:pPr>
      <a:endParaRPr lang="es-P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3449E-2ED2-6D4A-F549-83B34BC571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A4D135-A725-8CEB-89F0-5A0AE228A9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BF188-5763-1BF6-0E95-905F6F12A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383A4-16F8-4BEE-8B9D-965641CAD2AE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621B39-96C1-589A-EFE2-DD40A510E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E0DED8-13DE-6348-5BBD-06E213640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4EAAB-B44A-4D70-88CE-231306A7C5F2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256930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7CCD1-F1AA-D416-5B10-B77D3A108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C82E2C-F2AA-9170-D0DB-C0483371AC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F6F4B0-64C5-4744-234A-A26A31842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383A4-16F8-4BEE-8B9D-965641CAD2AE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C4A8E0-DEBE-ADA1-83F5-31C8D365B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F7C6AF-CA88-C9AA-8A50-AC51E0918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4EAAB-B44A-4D70-88CE-231306A7C5F2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563526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A55DB-7D63-3197-A119-6530AF352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C5A32E-6E4A-6FE7-4B38-2FD1A11A8D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3071BA-F681-A1EE-3D4E-5EFD0CCE8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383A4-16F8-4BEE-8B9D-965641CAD2AE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073DE2-46D0-DE9A-2B58-B5B50FE99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ECF71-83AB-EEB1-98FF-D05C35E40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4EAAB-B44A-4D70-88CE-231306A7C5F2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160630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DFC82-33BB-0EAB-10D0-1B41FD239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8EFFE-4E86-4631-065B-7CF170DE22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361152-E9A1-472A-2BBB-FDBB2A6E28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F366A1-4137-EA49-F8C2-6BE113EE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383A4-16F8-4BEE-8B9D-965641CAD2AE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6444F6-9ECA-A21C-C3CE-5E9B25F9E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F17FBC-B5D5-4C51-8AB3-D6AE51E37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4EAAB-B44A-4D70-88CE-231306A7C5F2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021793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3AAC6-8181-DBCE-0570-E23C970CA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31C1F8-A016-6922-F642-9052A9E555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22F908-D0D1-1967-DB4E-B24987499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20873C-EC29-9DDC-052A-F71E2EEC22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F60D71-832C-8980-316A-501B159FDA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B47BEB-A40F-0A17-96CC-832D02390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383A4-16F8-4BEE-8B9D-965641CAD2AE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65B64A-176D-7CD7-5181-AF845E84C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C1EC73-07E9-B931-8060-D48832CC1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4EAAB-B44A-4D70-88CE-231306A7C5F2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1917259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534F5-CBDE-671B-F94D-B77709570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9AEE8E-0B42-9784-E0C5-4689B7786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383A4-16F8-4BEE-8B9D-965641CAD2AE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FFC0C7-1E58-B3C1-8821-AF12805F5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A4609D-769A-B496-695F-D9EE771D9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4EAAB-B44A-4D70-88CE-231306A7C5F2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368341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DB580D-EE5A-6CC1-A501-6586F6CEA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383A4-16F8-4BEE-8B9D-965641CAD2AE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519930-0968-FA15-D3C2-B3FBBA06C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52EF51-9D2E-E468-7E3A-9C2824981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4EAAB-B44A-4D70-88CE-231306A7C5F2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625733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A5A58-7B76-35BE-29B1-FD78843C6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47A95B-368A-F776-6458-8072448B9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3D8D95-9D78-3549-64C4-7C20421AEB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1AD74B-ADF4-8F2B-C3AE-39255AD24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383A4-16F8-4BEE-8B9D-965641CAD2AE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277731-72CB-8923-488B-EF79637FF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D61B5-7633-890F-C187-CACD3BBF5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4EAAB-B44A-4D70-88CE-231306A7C5F2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970446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37F0A-5005-3415-8557-4683546A3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585ECA-6064-5A97-769C-507A65401F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33F2B4-CF86-A05B-0E7F-1822A2A2C3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9EEB2B-2126-19AD-A4F8-F920DB197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383A4-16F8-4BEE-8B9D-965641CAD2AE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E966E1-68F1-692A-0CDC-5733B1C72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C17C55-830B-623A-7845-0C65C5595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4EAAB-B44A-4D70-88CE-231306A7C5F2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4216617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F08DA-EEE5-B022-3158-8E62ED30B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6949B5-1AFE-D93A-DCDE-0B1C1F895E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0054C8-73E7-D659-B2BB-B1E80E404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383A4-16F8-4BEE-8B9D-965641CAD2AE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2BE0AA-F06C-7319-08A9-A7FD1F11D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41CB6F-F2EA-9B94-DF0D-A712E66D2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4EAAB-B44A-4D70-88CE-231306A7C5F2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586349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BA8C4E-65B0-2F2C-10DA-31AAEB266E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F60B79-6302-5AD8-5C9F-6D8568AABF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E032A5-B2CF-6069-3B1F-F20717AC0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383A4-16F8-4BEE-8B9D-965641CAD2AE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E2174-BB40-2CB6-EF1B-8FC23D064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3447B9-7FB1-4853-A3F2-C69D82035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4EAAB-B44A-4D70-88CE-231306A7C5F2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787268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1F3867-2DB7-8924-5B93-4666BBD28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2F8736-B911-810A-B12A-E194F84132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AAFA02-1C95-6752-4883-EA88F212C2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383A4-16F8-4BEE-8B9D-965641CAD2AE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730B4-2A2C-38DF-AED0-E4256A72CE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159C67-679B-F869-41CF-04295C3D3D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4EAAB-B44A-4D70-88CE-231306A7C5F2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792664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12.wmf"/><Relationship Id="rId3" Type="http://schemas.openxmlformats.org/officeDocument/2006/relationships/image" Target="../media/image7.wmf"/><Relationship Id="rId7" Type="http://schemas.openxmlformats.org/officeDocument/2006/relationships/image" Target="../media/image9.wmf"/><Relationship Id="rId12" Type="http://schemas.openxmlformats.org/officeDocument/2006/relationships/oleObject" Target="../embeddings/oleObject10.bin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1.wmf"/><Relationship Id="rId5" Type="http://schemas.openxmlformats.org/officeDocument/2006/relationships/image" Target="../media/image8.w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image" Target="../media/image13.wmf"/><Relationship Id="rId7" Type="http://schemas.openxmlformats.org/officeDocument/2006/relationships/image" Target="../media/image15.w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17.wmf"/><Relationship Id="rId5" Type="http://schemas.openxmlformats.org/officeDocument/2006/relationships/image" Target="../media/image14.wmf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12.bin"/><Relationship Id="rId9" Type="http://schemas.openxmlformats.org/officeDocument/2006/relationships/image" Target="../media/image1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B9FD56C8-82C0-BEAE-7A29-DEB65322BF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1825" y="349251"/>
            <a:ext cx="8229600" cy="587375"/>
          </a:xfrm>
        </p:spPr>
        <p:txBody>
          <a:bodyPr/>
          <a:lstStyle/>
          <a:p>
            <a:pPr eaLnBrk="1" hangingPunct="1"/>
            <a:r>
              <a:rPr lang="en-US" altLang="en-PR" sz="2800">
                <a:solidFill>
                  <a:srgbClr val="0000FF"/>
                </a:solidFill>
              </a:rPr>
              <a:t>Experimento: Inversión de Sacarosa</a:t>
            </a:r>
          </a:p>
        </p:txBody>
      </p:sp>
      <p:graphicFrame>
        <p:nvGraphicFramePr>
          <p:cNvPr id="22531" name="Object 7">
            <a:extLst>
              <a:ext uri="{FF2B5EF4-FFF2-40B4-BE49-F238E27FC236}">
                <a16:creationId xmlns:a16="http://schemas.microsoft.com/office/drawing/2014/main" id="{8DDAB464-7DC9-BE5C-49A5-6EBC36F9BF73}"/>
              </a:ext>
            </a:extLst>
          </p:cNvPr>
          <p:cNvGraphicFramePr>
            <a:graphicFrameLocks noGrp="1" noChangeAspect="1"/>
          </p:cNvGraphicFramePr>
          <p:nvPr>
            <p:ph sz="half" idx="1"/>
          </p:nvPr>
        </p:nvGraphicFramePr>
        <p:xfrm>
          <a:off x="2422525" y="881064"/>
          <a:ext cx="7461250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47900" imgH="228600" progId="Equation.DSMT4">
                  <p:embed/>
                </p:oleObj>
              </mc:Choice>
              <mc:Fallback>
                <p:oleObj name="Equation" r:id="rId2" imgW="2247900" imgH="228600" progId="Equation.DSMT4">
                  <p:embed/>
                  <p:pic>
                    <p:nvPicPr>
                      <p:cNvPr id="22531" name="Object 7">
                        <a:extLst>
                          <a:ext uri="{FF2B5EF4-FFF2-40B4-BE49-F238E27FC236}">
                            <a16:creationId xmlns:a16="http://schemas.microsoft.com/office/drawing/2014/main" id="{8DDAB464-7DC9-BE5C-49A5-6EBC36F9BF73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2525" y="881064"/>
                        <a:ext cx="7461250" cy="75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A71BB38F-2AD4-3A56-9E40-8109510AD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PR"/>
              <a:t>SLIDE </a:t>
            </a:r>
            <a:fld id="{339DB3C2-1621-4BC2-ACCD-E35409A9ACD4}" type="slidenum">
              <a:rPr lang="en-US" altLang="en-PR"/>
              <a:pPr>
                <a:defRPr/>
              </a:pPr>
              <a:t>1</a:t>
            </a:fld>
            <a:endParaRPr lang="en-US" altLang="en-PR"/>
          </a:p>
        </p:txBody>
      </p:sp>
      <p:grpSp>
        <p:nvGrpSpPr>
          <p:cNvPr id="22544" name="Group 16">
            <a:extLst>
              <a:ext uri="{FF2B5EF4-FFF2-40B4-BE49-F238E27FC236}">
                <a16:creationId xmlns:a16="http://schemas.microsoft.com/office/drawing/2014/main" id="{77EDEDF5-665A-0B8B-F34C-CE8991E671AA}"/>
              </a:ext>
            </a:extLst>
          </p:cNvPr>
          <p:cNvGrpSpPr>
            <a:grpSpLocks/>
          </p:cNvGrpSpPr>
          <p:nvPr/>
        </p:nvGrpSpPr>
        <p:grpSpPr bwMode="auto">
          <a:xfrm>
            <a:off x="2206625" y="1998663"/>
            <a:ext cx="7620000" cy="1016000"/>
            <a:chOff x="480" y="1872"/>
            <a:chExt cx="4800" cy="640"/>
          </a:xfrm>
        </p:grpSpPr>
        <p:sp>
          <p:nvSpPr>
            <p:cNvPr id="22532" name="Rectangle 4">
              <a:extLst>
                <a:ext uri="{FF2B5EF4-FFF2-40B4-BE49-F238E27FC236}">
                  <a16:creationId xmlns:a16="http://schemas.microsoft.com/office/drawing/2014/main" id="{F15C6E4C-273F-3AA5-33DC-F0807537CB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1872"/>
              <a:ext cx="960" cy="25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en-PR" sz="2000" b="1" dirty="0" err="1"/>
                <a:t>Objetivo</a:t>
              </a:r>
              <a:r>
                <a:rPr lang="en-US" altLang="en-PR" sz="2000" b="1" dirty="0"/>
                <a:t>:</a:t>
              </a:r>
            </a:p>
          </p:txBody>
        </p:sp>
        <p:sp>
          <p:nvSpPr>
            <p:cNvPr id="2" name="Rectangle 6">
              <a:extLst>
                <a:ext uri="{FF2B5EF4-FFF2-40B4-BE49-F238E27FC236}">
                  <a16:creationId xmlns:a16="http://schemas.microsoft.com/office/drawing/2014/main" id="{6E865D1E-8034-A9F3-3AA5-D86D497E11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4" y="1872"/>
              <a:ext cx="4126" cy="6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PR" sz="2000"/>
                <a:t>Estudiar la cinética de la reacción de inversión de sacarosa catalizada por ácido. La cinética de la reacción se medirá mediante la técnica de polarimetría.</a:t>
              </a:r>
            </a:p>
          </p:txBody>
        </p:sp>
      </p:grpSp>
      <p:sp>
        <p:nvSpPr>
          <p:cNvPr id="22534" name="Text Box 9">
            <a:extLst>
              <a:ext uri="{FF2B5EF4-FFF2-40B4-BE49-F238E27FC236}">
                <a16:creationId xmlns:a16="http://schemas.microsoft.com/office/drawing/2014/main" id="{37215E6A-266A-45CC-4B2F-F3229AA58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9551" y="1631950"/>
            <a:ext cx="100617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1800"/>
              <a:t>Sacarosa</a:t>
            </a:r>
          </a:p>
        </p:txBody>
      </p:sp>
      <p:sp>
        <p:nvSpPr>
          <p:cNvPr id="22535" name="Text Box 10">
            <a:extLst>
              <a:ext uri="{FF2B5EF4-FFF2-40B4-BE49-F238E27FC236}">
                <a16:creationId xmlns:a16="http://schemas.microsoft.com/office/drawing/2014/main" id="{0477BF5F-613B-773A-1FA9-E1A1B9FBFC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9100" y="1631950"/>
            <a:ext cx="109966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1800"/>
              <a:t>D-glucosa</a:t>
            </a:r>
          </a:p>
        </p:txBody>
      </p:sp>
      <p:sp>
        <p:nvSpPr>
          <p:cNvPr id="22536" name="Text Box 11">
            <a:extLst>
              <a:ext uri="{FF2B5EF4-FFF2-40B4-BE49-F238E27FC236}">
                <a16:creationId xmlns:a16="http://schemas.microsoft.com/office/drawing/2014/main" id="{C162BEC1-00C1-7A24-06D4-F8E71C518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1" y="1631950"/>
            <a:ext cx="116506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1800"/>
              <a:t>D-fructosa</a:t>
            </a:r>
          </a:p>
        </p:txBody>
      </p:sp>
      <p:grpSp>
        <p:nvGrpSpPr>
          <p:cNvPr id="22545" name="Group 17">
            <a:extLst>
              <a:ext uri="{FF2B5EF4-FFF2-40B4-BE49-F238E27FC236}">
                <a16:creationId xmlns:a16="http://schemas.microsoft.com/office/drawing/2014/main" id="{BBF9DB54-9AE6-A1EC-C137-4FB415FFC832}"/>
              </a:ext>
            </a:extLst>
          </p:cNvPr>
          <p:cNvGrpSpPr>
            <a:grpSpLocks/>
          </p:cNvGrpSpPr>
          <p:nvPr/>
        </p:nvGrpSpPr>
        <p:grpSpPr bwMode="auto">
          <a:xfrm>
            <a:off x="2733676" y="4500564"/>
            <a:ext cx="5946775" cy="962025"/>
            <a:chOff x="566" y="2868"/>
            <a:chExt cx="3746" cy="606"/>
          </a:xfrm>
        </p:grpSpPr>
        <p:graphicFrame>
          <p:nvGraphicFramePr>
            <p:cNvPr id="22541" name="Object 13">
              <a:extLst>
                <a:ext uri="{FF2B5EF4-FFF2-40B4-BE49-F238E27FC236}">
                  <a16:creationId xmlns:a16="http://schemas.microsoft.com/office/drawing/2014/main" id="{D70C31F3-C039-09DB-BBA3-05536174076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527" y="2868"/>
            <a:ext cx="1785" cy="6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231366" imgH="418918" progId="Equation.DSMT4">
                    <p:embed/>
                  </p:oleObj>
                </mc:Choice>
                <mc:Fallback>
                  <p:oleObj name="Equation" r:id="rId4" imgW="1231366" imgH="418918" progId="Equation.DSMT4">
                    <p:embed/>
                    <p:pic>
                      <p:nvPicPr>
                        <p:cNvPr id="22541" name="Object 13">
                          <a:extLst>
                            <a:ext uri="{FF2B5EF4-FFF2-40B4-BE49-F238E27FC236}">
                              <a16:creationId xmlns:a16="http://schemas.microsoft.com/office/drawing/2014/main" id="{D70C31F3-C039-09DB-BBA3-05536174076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27" y="2868"/>
                          <a:ext cx="1785" cy="6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42" name="Text Box 15">
              <a:extLst>
                <a:ext uri="{FF2B5EF4-FFF2-40B4-BE49-F238E27FC236}">
                  <a16:creationId xmlns:a16="http://schemas.microsoft.com/office/drawing/2014/main" id="{863F6CA5-7675-2CE4-E66F-8F9E9FDA9F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6" y="3001"/>
              <a:ext cx="138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PR" sz="2400"/>
                <a:t>Ley de rapidez =</a:t>
              </a:r>
            </a:p>
          </p:txBody>
        </p:sp>
      </p:grpSp>
      <p:grpSp>
        <p:nvGrpSpPr>
          <p:cNvPr id="14" name="Group 16">
            <a:extLst>
              <a:ext uri="{FF2B5EF4-FFF2-40B4-BE49-F238E27FC236}">
                <a16:creationId xmlns:a16="http://schemas.microsoft.com/office/drawing/2014/main" id="{A9E93E93-E406-1004-CC6E-5DDD92308FD0}"/>
              </a:ext>
            </a:extLst>
          </p:cNvPr>
          <p:cNvGrpSpPr>
            <a:grpSpLocks/>
          </p:cNvGrpSpPr>
          <p:nvPr/>
        </p:nvGrpSpPr>
        <p:grpSpPr bwMode="auto">
          <a:xfrm>
            <a:off x="1987551" y="3013076"/>
            <a:ext cx="9239251" cy="1330325"/>
            <a:chOff x="345" y="1868"/>
            <a:chExt cx="5820" cy="838"/>
          </a:xfrm>
        </p:grpSpPr>
        <p:sp>
          <p:nvSpPr>
            <p:cNvPr id="15" name="Rectangle 4">
              <a:extLst>
                <a:ext uri="{FF2B5EF4-FFF2-40B4-BE49-F238E27FC236}">
                  <a16:creationId xmlns:a16="http://schemas.microsoft.com/office/drawing/2014/main" id="{82311A79-9B9A-08C1-4102-AAAE8B14B7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1868"/>
              <a:ext cx="960" cy="25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en-PR" sz="2000" b="1" dirty="0" err="1"/>
                <a:t>Relevancia</a:t>
              </a:r>
              <a:r>
                <a:rPr lang="en-US" altLang="en-PR" sz="2000" b="1" dirty="0"/>
                <a:t>:</a:t>
              </a:r>
            </a:p>
          </p:txBody>
        </p:sp>
        <p:sp>
          <p:nvSpPr>
            <p:cNvPr id="22540" name="Rectangle 6">
              <a:extLst>
                <a:ext uri="{FF2B5EF4-FFF2-40B4-BE49-F238E27FC236}">
                  <a16:creationId xmlns:a16="http://schemas.microsoft.com/office/drawing/2014/main" id="{F8238305-05C3-8D34-F547-9535D41D63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4" y="1872"/>
              <a:ext cx="5011" cy="8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PR" sz="2000" dirty="0" err="1"/>
                <a:t>Sacarosa</a:t>
              </a:r>
              <a:r>
                <a:rPr lang="en-US" altLang="en-PR" sz="2000" dirty="0"/>
                <a:t> es lo que se </a:t>
              </a:r>
              <a:r>
                <a:rPr lang="en-US" altLang="en-PR" sz="2000" dirty="0" err="1"/>
                <a:t>conoce</a:t>
              </a:r>
              <a:r>
                <a:rPr lang="en-US" altLang="en-PR" sz="2000" dirty="0"/>
                <a:t> </a:t>
              </a:r>
              <a:r>
                <a:rPr lang="en-US" altLang="en-PR" sz="2000" dirty="0" err="1"/>
                <a:t>como</a:t>
              </a:r>
              <a:r>
                <a:rPr lang="en-US" altLang="en-PR" sz="2000" dirty="0"/>
                <a:t> </a:t>
              </a:r>
              <a:r>
                <a:rPr lang="en-US" altLang="en-PR" sz="2000" dirty="0" err="1"/>
                <a:t>azucar</a:t>
              </a:r>
              <a:r>
                <a:rPr lang="en-US" altLang="en-PR" sz="2000" dirty="0"/>
                <a:t>. Esta </a:t>
              </a:r>
              <a:r>
                <a:rPr lang="en-US" altLang="en-PR" sz="2000" dirty="0" err="1"/>
                <a:t>relacionado</a:t>
              </a:r>
              <a:r>
                <a:rPr lang="en-US" altLang="en-PR" sz="2000" dirty="0"/>
                <a:t> a un mercado commercial </a:t>
              </a:r>
              <a:r>
                <a:rPr lang="en-US" altLang="en-PR" sz="2000" dirty="0" err="1"/>
                <a:t>económico</a:t>
              </a:r>
              <a:r>
                <a:rPr lang="en-US" altLang="en-PR" sz="2000" dirty="0"/>
                <a:t> de </a:t>
              </a:r>
              <a:r>
                <a:rPr lang="en-US" altLang="en-PR" sz="2000" dirty="0" err="1"/>
                <a:t>millones</a:t>
              </a:r>
              <a:r>
                <a:rPr lang="en-US" altLang="en-PR" sz="2000" dirty="0"/>
                <a:t> de $. El </a:t>
              </a:r>
              <a:r>
                <a:rPr lang="en-US" altLang="en-PR" sz="2000" dirty="0" err="1"/>
                <a:t>rompimiento</a:t>
              </a:r>
              <a:r>
                <a:rPr lang="en-US" altLang="en-PR" sz="2000" dirty="0"/>
                <a:t> </a:t>
              </a:r>
              <a:r>
                <a:rPr lang="en-US" altLang="en-PR" sz="2000" dirty="0" err="1"/>
                <a:t>en</a:t>
              </a:r>
              <a:r>
                <a:rPr lang="en-US" altLang="en-PR" sz="2000" dirty="0"/>
                <a:t> las </a:t>
              </a:r>
              <a:r>
                <a:rPr lang="en-US" altLang="en-PR" sz="2000" dirty="0" err="1"/>
                <a:t>subunidades</a:t>
              </a:r>
              <a:r>
                <a:rPr lang="en-US" altLang="en-PR" sz="2000" dirty="0"/>
                <a:t> de glucose es de mayor </a:t>
              </a:r>
              <a:r>
                <a:rPr lang="en-US" altLang="en-PR" sz="2000" dirty="0" err="1"/>
                <a:t>relevancia</a:t>
              </a:r>
              <a:r>
                <a:rPr lang="en-US" altLang="en-PR" sz="2000" dirty="0"/>
                <a:t> </a:t>
              </a:r>
              <a:r>
                <a:rPr lang="en-US" altLang="en-PR" sz="2000" dirty="0" err="1"/>
                <a:t>desde</a:t>
              </a:r>
              <a:r>
                <a:rPr lang="en-US" altLang="en-PR" sz="2000" dirty="0"/>
                <a:t> </a:t>
              </a:r>
              <a:r>
                <a:rPr lang="en-US" altLang="en-PR" sz="2000" dirty="0" err="1"/>
                <a:t>el</a:t>
              </a:r>
              <a:r>
                <a:rPr lang="en-US" altLang="en-PR" sz="2000" dirty="0"/>
                <a:t> punto de vista </a:t>
              </a:r>
              <a:r>
                <a:rPr lang="en-US" altLang="en-PR" sz="2000" dirty="0" err="1"/>
                <a:t>mecanistico</a:t>
              </a:r>
              <a:r>
                <a:rPr lang="en-US" altLang="en-PR" sz="2000" dirty="0"/>
                <a:t>.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CC5238D4-0E88-142E-F33B-F37A49F33D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58975" y="371475"/>
            <a:ext cx="8229600" cy="655638"/>
          </a:xfrm>
        </p:spPr>
        <p:txBody>
          <a:bodyPr/>
          <a:lstStyle/>
          <a:p>
            <a:pPr eaLnBrk="1" hangingPunct="1"/>
            <a:r>
              <a:rPr lang="en-US" altLang="en-PR" sz="2800" u="sng">
                <a:solidFill>
                  <a:srgbClr val="0000FF"/>
                </a:solidFill>
              </a:rPr>
              <a:t>Inversión de Sacarosa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D62F2831-7DAB-2933-1EF1-40D453BE1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PR"/>
              <a:t>SLIDE </a:t>
            </a:r>
            <a:fld id="{6D582E3C-25BE-4B9C-B859-F4A81C4113D8}" type="slidenum">
              <a:rPr lang="en-US" altLang="en-PR"/>
              <a:pPr>
                <a:defRPr/>
              </a:pPr>
              <a:t>2</a:t>
            </a:fld>
            <a:endParaRPr lang="en-US" altLang="en-PR"/>
          </a:p>
        </p:txBody>
      </p:sp>
      <p:sp>
        <p:nvSpPr>
          <p:cNvPr id="24580" name="Text Box 4">
            <a:extLst>
              <a:ext uri="{FF2B5EF4-FFF2-40B4-BE49-F238E27FC236}">
                <a16:creationId xmlns:a16="http://schemas.microsoft.com/office/drawing/2014/main" id="{93A2B9AA-F2B8-588C-AE93-46B933AD9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908050"/>
            <a:ext cx="2033588" cy="369888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PR" dirty="0" err="1"/>
              <a:t>Parte</a:t>
            </a:r>
            <a:r>
              <a:rPr lang="en-US" altLang="en-PR" dirty="0"/>
              <a:t> Experimental:</a:t>
            </a:r>
          </a:p>
        </p:txBody>
      </p:sp>
      <p:sp>
        <p:nvSpPr>
          <p:cNvPr id="23557" name="Text Box 8">
            <a:extLst>
              <a:ext uri="{FF2B5EF4-FFF2-40B4-BE49-F238E27FC236}">
                <a16:creationId xmlns:a16="http://schemas.microsoft.com/office/drawing/2014/main" id="{78602870-17A6-A7C5-81C7-C15ED2435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1" y="2817813"/>
            <a:ext cx="1966913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1200"/>
              <a:t>Solución patron de sacarosa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1200"/>
              <a:t>10.00 g sacarosa en 50 mL H</a:t>
            </a:r>
            <a:r>
              <a:rPr lang="en-US" altLang="en-PR" sz="1200" baseline="-25000"/>
              <a:t>2</a:t>
            </a:r>
            <a:r>
              <a:rPr lang="en-US" altLang="en-PR" sz="1200"/>
              <a:t>O. Tiene que anotar valor de pesada!!</a:t>
            </a:r>
          </a:p>
        </p:txBody>
      </p:sp>
      <p:pic>
        <p:nvPicPr>
          <p:cNvPr id="23558" name="Picture 2">
            <a:extLst>
              <a:ext uri="{FF2B5EF4-FFF2-40B4-BE49-F238E27FC236}">
                <a16:creationId xmlns:a16="http://schemas.microsoft.com/office/drawing/2014/main" id="{48C94D20-5619-6391-E5F8-CD0511320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513" y="1825626"/>
            <a:ext cx="628650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9" name="TextBox 3">
            <a:extLst>
              <a:ext uri="{FF2B5EF4-FFF2-40B4-BE49-F238E27FC236}">
                <a16:creationId xmlns:a16="http://schemas.microsoft.com/office/drawing/2014/main" id="{DDA5DB75-50E7-FEA0-76FD-B0E80BF07C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1189039"/>
            <a:ext cx="56388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PR" sz="1200" b="1" dirty="0" err="1"/>
              <a:t>Parte</a:t>
            </a:r>
            <a:r>
              <a:rPr lang="en-US" altLang="en-PR" sz="1200" b="1" dirty="0"/>
              <a:t> 1: </a:t>
            </a:r>
            <a:r>
              <a:rPr lang="en-US" altLang="en-PR" sz="1200" b="1" dirty="0" err="1"/>
              <a:t>Calibración</a:t>
            </a:r>
            <a:r>
              <a:rPr lang="en-US" altLang="en-PR" sz="1200" b="1" dirty="0"/>
              <a:t> del instrument con H</a:t>
            </a:r>
            <a:r>
              <a:rPr lang="en-US" altLang="en-PR" sz="1200" b="1" baseline="-25000" dirty="0"/>
              <a:t>2</a:t>
            </a:r>
            <a:r>
              <a:rPr lang="en-US" altLang="en-PR" sz="1200" b="1" dirty="0"/>
              <a:t>O.</a:t>
            </a:r>
          </a:p>
          <a:p>
            <a:pPr marL="228600" indent="-228600">
              <a:buFont typeface="+mj-lt"/>
              <a:buAutoNum type="arabicParenR"/>
            </a:pPr>
            <a:r>
              <a:rPr lang="es-ES" altLang="en-PR" sz="1200" dirty="0"/>
              <a:t>Presione ZERO en el instrumento (sin celda y con la puerta del instrumento cerrada).</a:t>
            </a:r>
          </a:p>
          <a:p>
            <a:pPr marL="228600" indent="-228600">
              <a:buFont typeface="+mj-lt"/>
              <a:buAutoNum type="arabicParenR"/>
            </a:pPr>
            <a:r>
              <a:rPr lang="es-ES" altLang="en-PR" sz="1200" dirty="0"/>
              <a:t>Lave la celda con agua destilada. Es importante que no tenga burbujas de aire a través del paso óptico de la celda.</a:t>
            </a:r>
          </a:p>
          <a:p>
            <a:pPr marL="228600" indent="-228600">
              <a:buFont typeface="+mj-lt"/>
              <a:buAutoNum type="arabicParenR"/>
            </a:pPr>
            <a:r>
              <a:rPr lang="es-ES" altLang="en-PR" sz="1200" dirty="0"/>
              <a:t>Llene la celda con aproximadamente 10 mL de H</a:t>
            </a:r>
            <a:r>
              <a:rPr lang="es-ES" altLang="en-PR" sz="1200" baseline="-25000" dirty="0"/>
              <a:t>2</a:t>
            </a:r>
            <a:r>
              <a:rPr lang="es-ES" altLang="en-PR" sz="1200" dirty="0"/>
              <a:t>O destilada y coloque la celda en el instrumento. Debe considerar en que la celda la coloque siempre de la misma forma.</a:t>
            </a:r>
          </a:p>
          <a:p>
            <a:pPr marL="228600" indent="-228600">
              <a:buFont typeface="+mj-lt"/>
              <a:buAutoNum type="arabicParenR"/>
            </a:pPr>
            <a:r>
              <a:rPr lang="es-ES" altLang="en-PR" sz="1200" dirty="0"/>
              <a:t>Anote tres lecturas para el ángulo de rotación del agua destilada. Calcule el promedio de estos valores e identifique este valor como lectura del blanco del instrumento (</a:t>
            </a:r>
            <a:r>
              <a:rPr lang="el-GR" altLang="en-PR" sz="1200" dirty="0"/>
              <a:t>α</a:t>
            </a:r>
            <a:r>
              <a:rPr lang="en-US" altLang="en-PR" sz="1200" baseline="-25000" dirty="0"/>
              <a:t>b</a:t>
            </a:r>
            <a:r>
              <a:rPr lang="en-US" altLang="en-PR" sz="1200" dirty="0"/>
              <a:t>)</a:t>
            </a:r>
            <a:r>
              <a:rPr lang="es-ES" altLang="en-PR" sz="1200" dirty="0"/>
              <a:t>.</a:t>
            </a:r>
            <a:endParaRPr lang="en-PR" altLang="en-PR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47F00D-A461-DB15-6A12-C2A0CB41750B}"/>
              </a:ext>
            </a:extLst>
          </p:cNvPr>
          <p:cNvSpPr txBox="1"/>
          <p:nvPr/>
        </p:nvSpPr>
        <p:spPr>
          <a:xfrm>
            <a:off x="3810000" y="3104749"/>
            <a:ext cx="5638800" cy="1938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 err="1"/>
              <a:t>Parte</a:t>
            </a:r>
            <a:r>
              <a:rPr lang="en-US" sz="1200" b="1" dirty="0"/>
              <a:t> 2: </a:t>
            </a:r>
            <a:r>
              <a:rPr lang="en-US" sz="1200" b="1" dirty="0" err="1"/>
              <a:t>Lecturas</a:t>
            </a:r>
            <a:r>
              <a:rPr lang="en-US" sz="1200" b="1" dirty="0"/>
              <a:t> de </a:t>
            </a:r>
            <a:r>
              <a:rPr lang="en-US" sz="1200" b="1" dirty="0" err="1"/>
              <a:t>ángulo</a:t>
            </a:r>
            <a:r>
              <a:rPr lang="en-US" sz="1200" b="1" dirty="0"/>
              <a:t> </a:t>
            </a:r>
            <a:r>
              <a:rPr lang="en-US" sz="1200" b="1" dirty="0" err="1"/>
              <a:t>rotación</a:t>
            </a:r>
            <a:r>
              <a:rPr lang="en-US" sz="1200" b="1" dirty="0"/>
              <a:t> </a:t>
            </a:r>
            <a:r>
              <a:rPr lang="en-US" sz="1200" b="1" dirty="0" err="1"/>
              <a:t>inicial</a:t>
            </a:r>
            <a:r>
              <a:rPr lang="en-US" sz="1200" b="1" dirty="0"/>
              <a:t> (</a:t>
            </a:r>
            <a:r>
              <a:rPr lang="el-GR" sz="1200" b="1" dirty="0"/>
              <a:t>α</a:t>
            </a:r>
            <a:r>
              <a:rPr lang="en-US" sz="1200" b="1" baseline="-25000" dirty="0"/>
              <a:t>0</a:t>
            </a:r>
            <a:r>
              <a:rPr lang="en-US" sz="1200" b="1" dirty="0"/>
              <a:t>).</a:t>
            </a:r>
          </a:p>
          <a:p>
            <a:pPr marL="228600" indent="-228600">
              <a:buFont typeface="+mj-lt"/>
              <a:buAutoNum type="arabicParenR"/>
              <a:defRPr/>
            </a:pPr>
            <a:r>
              <a:rPr lang="es-ES" sz="1200" dirty="0"/>
              <a:t>Tome una alícuota de 10.00 ml de la solución de sacarosa, transfiérala a un vaso laboratorio pequeño y diluya con una alícuota de 10.00 mL del amortiguador de acetato 0.1000 M.</a:t>
            </a:r>
          </a:p>
          <a:p>
            <a:pPr marL="228600" indent="-228600">
              <a:buFont typeface="+mj-lt"/>
              <a:buAutoNum type="arabicParenR"/>
              <a:defRPr/>
            </a:pPr>
            <a:r>
              <a:rPr lang="es-ES" sz="1200" dirty="0"/>
              <a:t>Lave la celda con pequeñas porciones de esta solución y llene la celda del instrumento con aproximadamente 10 mL de esta solución y coloque la celda en el instrumento.</a:t>
            </a:r>
          </a:p>
          <a:p>
            <a:pPr marL="228600" indent="-228600">
              <a:buFont typeface="+mj-lt"/>
              <a:buAutoNum type="arabicParenR"/>
              <a:defRPr/>
            </a:pPr>
            <a:r>
              <a:rPr lang="es-ES" sz="1200" dirty="0"/>
              <a:t>Anote 5 lecturas del ángulo de rotación de esta solución. </a:t>
            </a:r>
          </a:p>
          <a:p>
            <a:pPr marL="228600" indent="-228600">
              <a:buFont typeface="+mj-lt"/>
              <a:buAutoNum type="arabicParenR"/>
              <a:defRPr/>
            </a:pPr>
            <a:r>
              <a:rPr lang="es-ES" sz="1200" dirty="0"/>
              <a:t>Calcule el promedio y su desviación estándar de estos valores e identifique este valor como lectura inicial de sacarosa (</a:t>
            </a:r>
            <a:r>
              <a:rPr lang="el-GR" sz="1200" dirty="0"/>
              <a:t>α</a:t>
            </a:r>
            <a:r>
              <a:rPr lang="en-US" sz="1200" baseline="-25000" dirty="0"/>
              <a:t>0</a:t>
            </a:r>
            <a:r>
              <a:rPr lang="en-US" sz="1200" dirty="0"/>
              <a:t>)</a:t>
            </a:r>
            <a:r>
              <a:rPr lang="es-ES" sz="1200" dirty="0"/>
              <a:t>.</a:t>
            </a:r>
            <a:endParaRPr lang="en-PR" sz="1200" dirty="0"/>
          </a:p>
        </p:txBody>
      </p:sp>
      <p:pic>
        <p:nvPicPr>
          <p:cNvPr id="23561" name="Picture 5">
            <a:extLst>
              <a:ext uri="{FF2B5EF4-FFF2-40B4-BE49-F238E27FC236}">
                <a16:creationId xmlns:a16="http://schemas.microsoft.com/office/drawing/2014/main" id="{F08FD466-DFE3-3A8C-6B25-71DE2FE8B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27"/>
          <a:stretch>
            <a:fillRect/>
          </a:stretch>
        </p:blipFill>
        <p:spPr bwMode="auto">
          <a:xfrm>
            <a:off x="1925639" y="3733801"/>
            <a:ext cx="1620837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FC659CED-E71C-4871-7853-E32006B1DF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58975" y="371475"/>
            <a:ext cx="8229600" cy="655638"/>
          </a:xfrm>
        </p:spPr>
        <p:txBody>
          <a:bodyPr/>
          <a:lstStyle/>
          <a:p>
            <a:pPr eaLnBrk="1" hangingPunct="1"/>
            <a:r>
              <a:rPr lang="en-US" altLang="en-PR" sz="2800" u="sng">
                <a:solidFill>
                  <a:srgbClr val="0000FF"/>
                </a:solidFill>
              </a:rPr>
              <a:t>Inversión de Sacarosa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F7789EAB-61CD-2C61-48F4-E2960070F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PR"/>
              <a:t>SLIDE </a:t>
            </a:r>
            <a:fld id="{F4199C4A-37AD-48A5-B308-8241F640543A}" type="slidenum">
              <a:rPr lang="en-US" altLang="en-PR"/>
              <a:pPr>
                <a:defRPr/>
              </a:pPr>
              <a:t>3</a:t>
            </a:fld>
            <a:endParaRPr lang="en-US" altLang="en-PR"/>
          </a:p>
        </p:txBody>
      </p:sp>
      <p:sp>
        <p:nvSpPr>
          <p:cNvPr id="24580" name="Text Box 4">
            <a:extLst>
              <a:ext uri="{FF2B5EF4-FFF2-40B4-BE49-F238E27FC236}">
                <a16:creationId xmlns:a16="http://schemas.microsoft.com/office/drawing/2014/main" id="{20E8C0D0-DD5C-F3EF-1F6C-F908CB009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908050"/>
            <a:ext cx="2033588" cy="369888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PR" dirty="0" err="1"/>
              <a:t>Parte</a:t>
            </a:r>
            <a:r>
              <a:rPr lang="en-US" altLang="en-PR" dirty="0"/>
              <a:t> Experimental: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3788FF-48CC-F138-08F9-ADC6BE193D85}"/>
              </a:ext>
            </a:extLst>
          </p:cNvPr>
          <p:cNvSpPr txBox="1"/>
          <p:nvPr/>
        </p:nvSpPr>
        <p:spPr>
          <a:xfrm>
            <a:off x="1981200" y="1277939"/>
            <a:ext cx="7543800" cy="1938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 err="1"/>
              <a:t>Parte</a:t>
            </a:r>
            <a:r>
              <a:rPr lang="en-US" sz="1200" b="1" dirty="0"/>
              <a:t> 3: </a:t>
            </a:r>
            <a:r>
              <a:rPr lang="en-US" sz="1200" b="1" dirty="0" err="1"/>
              <a:t>Determinación</a:t>
            </a:r>
            <a:r>
              <a:rPr lang="en-US" sz="1200" b="1" dirty="0"/>
              <a:t> de </a:t>
            </a:r>
            <a:r>
              <a:rPr lang="en-US" sz="1200" b="1" dirty="0" err="1"/>
              <a:t>ángulo</a:t>
            </a:r>
            <a:r>
              <a:rPr lang="en-US" sz="1200" b="1" dirty="0"/>
              <a:t> </a:t>
            </a:r>
            <a:r>
              <a:rPr lang="en-US" sz="1200" b="1" dirty="0" err="1"/>
              <a:t>rotación</a:t>
            </a:r>
            <a:r>
              <a:rPr lang="en-US" sz="1200" b="1" dirty="0"/>
              <a:t> a </a:t>
            </a:r>
            <a:r>
              <a:rPr lang="en-US" sz="1200" b="1" dirty="0" err="1"/>
              <a:t>distintos</a:t>
            </a:r>
            <a:r>
              <a:rPr lang="en-US" sz="1200" b="1" dirty="0"/>
              <a:t> </a:t>
            </a:r>
            <a:r>
              <a:rPr lang="en-US" sz="1200" b="1" dirty="0" err="1"/>
              <a:t>tiempos</a:t>
            </a:r>
            <a:r>
              <a:rPr lang="en-US" sz="1200" b="1" dirty="0"/>
              <a:t> (</a:t>
            </a:r>
            <a:r>
              <a:rPr lang="el-GR" sz="1200" b="1" dirty="0"/>
              <a:t>α</a:t>
            </a:r>
            <a:r>
              <a:rPr lang="en-US" sz="1200" b="1" baseline="-25000" dirty="0"/>
              <a:t>t</a:t>
            </a:r>
            <a:r>
              <a:rPr lang="en-US" sz="1200" b="1" dirty="0"/>
              <a:t>).</a:t>
            </a:r>
          </a:p>
          <a:p>
            <a:pPr marL="228600" indent="-228600">
              <a:buFont typeface="+mj-lt"/>
              <a:buAutoNum type="arabicParenR"/>
              <a:defRPr/>
            </a:pPr>
            <a:r>
              <a:rPr lang="es-ES" sz="1200" dirty="0"/>
              <a:t>Tome una alícuota de 10.00 ml de la solución de sacarosa patrón y diluya con una alícuota de 10.00 mL de HCl en un vaso de laboratorio. Grupo A: [HCl] = 2.00 M; Grupo B: [HCl] = 4.00 M. Es importante que comience a tomar tiempo cuando la adición de HCl vaya por la mitad.</a:t>
            </a:r>
          </a:p>
          <a:p>
            <a:pPr marL="228600" indent="-228600">
              <a:buFont typeface="+mj-lt"/>
              <a:buAutoNum type="arabicParenR"/>
              <a:defRPr/>
            </a:pPr>
            <a:r>
              <a:rPr lang="es-ES" sz="1200" dirty="0"/>
              <a:t>Lave la celda con pequeñas porciones de la solución preparada en paso 1 y Llene la celda del instrumento con aproximadamente 10 mL de esta solución y coloque la celda en el instrumento. </a:t>
            </a:r>
          </a:p>
          <a:p>
            <a:pPr marL="228600" indent="-228600">
              <a:buFont typeface="+mj-lt"/>
              <a:buAutoNum type="arabicParenR"/>
              <a:defRPr/>
            </a:pPr>
            <a:r>
              <a:rPr lang="es-ES" sz="1200" dirty="0"/>
              <a:t>Anote la lectura del ángulo de rotación una vez cierre la puerta del instrumento. La próxima lectura será 5 minutos después.</a:t>
            </a:r>
          </a:p>
          <a:p>
            <a:pPr marL="228600" indent="-228600">
              <a:buFont typeface="+mj-lt"/>
              <a:buAutoNum type="arabicParenR"/>
              <a:defRPr/>
            </a:pPr>
            <a:r>
              <a:rPr lang="es-ES" sz="1200" dirty="0"/>
              <a:t>Tomará lectura por los próximos 90 minutos en intervalos de 5 minutos. Tendrá una Tabla de valores de ángulo de rotación (</a:t>
            </a:r>
            <a:r>
              <a:rPr lang="el-GR" sz="1200" dirty="0"/>
              <a:t>α</a:t>
            </a:r>
            <a:r>
              <a:rPr lang="en-US" sz="1200" baseline="-25000" dirty="0"/>
              <a:t>t</a:t>
            </a:r>
            <a:r>
              <a:rPr lang="en-US" sz="1200" dirty="0"/>
              <a:t>) </a:t>
            </a:r>
            <a:r>
              <a:rPr lang="en-US" sz="1200" dirty="0" err="1"/>
              <a:t>en</a:t>
            </a:r>
            <a:r>
              <a:rPr lang="en-US" sz="1200" dirty="0"/>
              <a:t> </a:t>
            </a:r>
            <a:r>
              <a:rPr lang="en-US" sz="1200" dirty="0" err="1"/>
              <a:t>cada</a:t>
            </a:r>
            <a:r>
              <a:rPr lang="en-US" sz="1200" dirty="0"/>
              <a:t> </a:t>
            </a:r>
            <a:r>
              <a:rPr lang="en-US" sz="1200" dirty="0" err="1"/>
              <a:t>tiempo</a:t>
            </a:r>
            <a:r>
              <a:rPr lang="es-ES" sz="1200" dirty="0"/>
              <a:t>.</a:t>
            </a:r>
            <a:endParaRPr lang="en-PR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1430FB-BF6A-0607-63E1-CE78A75A9DAF}"/>
              </a:ext>
            </a:extLst>
          </p:cNvPr>
          <p:cNvSpPr txBox="1"/>
          <p:nvPr/>
        </p:nvSpPr>
        <p:spPr>
          <a:xfrm>
            <a:off x="1970089" y="3216275"/>
            <a:ext cx="7566025" cy="1754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 err="1"/>
              <a:t>Parte</a:t>
            </a:r>
            <a:r>
              <a:rPr lang="en-US" sz="1200" b="1" dirty="0"/>
              <a:t> 4: </a:t>
            </a:r>
            <a:r>
              <a:rPr lang="en-US" sz="1200" b="1" dirty="0" err="1"/>
              <a:t>Lecturas</a:t>
            </a:r>
            <a:r>
              <a:rPr lang="en-US" sz="1200" b="1" dirty="0"/>
              <a:t> de </a:t>
            </a:r>
            <a:r>
              <a:rPr lang="en-US" sz="1200" b="1" dirty="0" err="1"/>
              <a:t>ángulo</a:t>
            </a:r>
            <a:r>
              <a:rPr lang="en-US" sz="1200" b="1" dirty="0"/>
              <a:t> </a:t>
            </a:r>
            <a:r>
              <a:rPr lang="en-US" sz="1200" b="1" dirty="0" err="1"/>
              <a:t>rotación</a:t>
            </a:r>
            <a:r>
              <a:rPr lang="en-US" sz="1200" b="1" dirty="0"/>
              <a:t> a </a:t>
            </a:r>
            <a:r>
              <a:rPr lang="en-US" sz="1200" b="1" dirty="0" err="1"/>
              <a:t>tiempo</a:t>
            </a:r>
            <a:r>
              <a:rPr lang="en-US" sz="1200" b="1" dirty="0"/>
              <a:t> </a:t>
            </a:r>
            <a:r>
              <a:rPr lang="en-US" sz="1200" b="1" dirty="0" err="1"/>
              <a:t>infinito</a:t>
            </a:r>
            <a:r>
              <a:rPr lang="en-US" sz="1200" b="1" dirty="0"/>
              <a:t> (</a:t>
            </a:r>
            <a:r>
              <a:rPr lang="el-GR" sz="1200" b="1" dirty="0"/>
              <a:t>α</a:t>
            </a:r>
            <a:r>
              <a:rPr lang="en-US" sz="1200" b="1" baseline="-25000" dirty="0"/>
              <a:t>∞</a:t>
            </a:r>
            <a:r>
              <a:rPr lang="en-US" sz="1200" b="1" dirty="0"/>
              <a:t>).</a:t>
            </a:r>
          </a:p>
          <a:p>
            <a:pPr marL="228600" indent="-228600">
              <a:buFont typeface="+mj-lt"/>
              <a:buAutoNum type="arabicParenR"/>
              <a:defRPr/>
            </a:pPr>
            <a:r>
              <a:rPr lang="es-ES" sz="1200" dirty="0"/>
              <a:t>Caliente la celda en un baño de 40 ℃ por aproximadamente 20 minutos. OJO: Verifique que esté bien tapada de modo que no entre ni salga líquido de la celda.</a:t>
            </a:r>
          </a:p>
          <a:p>
            <a:pPr marL="228600" indent="-228600">
              <a:buFont typeface="+mj-lt"/>
              <a:buAutoNum type="arabicParenR"/>
              <a:defRPr/>
            </a:pPr>
            <a:r>
              <a:rPr lang="es-ES" sz="1200" dirty="0"/>
              <a:t>Deje enfriar la celda (y el líquido que contiene) por unos 20 minutos más. </a:t>
            </a:r>
          </a:p>
          <a:p>
            <a:pPr marL="228600" indent="-228600">
              <a:buFont typeface="+mj-lt"/>
              <a:buAutoNum type="arabicParenR"/>
              <a:defRPr/>
            </a:pPr>
            <a:r>
              <a:rPr lang="es-ES" sz="1200" dirty="0"/>
              <a:t>Anote tres lecturas para el ángulo de rotación de la solución y calcule el promedio.</a:t>
            </a:r>
          </a:p>
          <a:p>
            <a:pPr marL="228600" indent="-228600">
              <a:buFont typeface="+mj-lt"/>
              <a:buAutoNum type="arabicParenR"/>
              <a:defRPr/>
            </a:pPr>
            <a:r>
              <a:rPr lang="es-ES" sz="1200" dirty="0"/>
              <a:t>Repita pasos 1 y 2 hasta que la lectura </a:t>
            </a:r>
            <a:r>
              <a:rPr lang="es-ES" sz="1200" dirty="0" err="1"/>
              <a:t>promediono</a:t>
            </a:r>
            <a:r>
              <a:rPr lang="es-ES" sz="1200" dirty="0"/>
              <a:t> cambien dentro de la incertidumbre del polarímetro. OJO: Debido al tiempo disponible para realizar el experimento es probable que no sea posible realizarlo más de veces. En tal, caso anote que no se pudo realizar repeticiones adicionales y utilice el promedio de las últimas tres lecturas como (</a:t>
            </a:r>
            <a:r>
              <a:rPr lang="el-GR" sz="1200" dirty="0"/>
              <a:t>α</a:t>
            </a:r>
            <a:r>
              <a:rPr lang="en-US" sz="1200" baseline="-25000" dirty="0"/>
              <a:t>∞</a:t>
            </a:r>
            <a:r>
              <a:rPr lang="en-US" sz="1200" dirty="0"/>
              <a:t>)</a:t>
            </a:r>
            <a:r>
              <a:rPr lang="es-ES" sz="1200" dirty="0"/>
              <a:t>.</a:t>
            </a:r>
            <a:endParaRPr lang="en-PR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F0D990B3-B869-2F02-9EB2-57A4CAFEBE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58975" y="303508"/>
            <a:ext cx="8229600" cy="458493"/>
          </a:xfrm>
        </p:spPr>
        <p:txBody>
          <a:bodyPr/>
          <a:lstStyle/>
          <a:p>
            <a:pPr eaLnBrk="1" hangingPunct="1"/>
            <a:r>
              <a:rPr lang="en-US" altLang="en-PR" sz="2400" u="sng" dirty="0" err="1">
                <a:solidFill>
                  <a:srgbClr val="0000FF"/>
                </a:solidFill>
              </a:rPr>
              <a:t>Inversión</a:t>
            </a:r>
            <a:r>
              <a:rPr lang="en-US" altLang="en-PR" sz="2400" u="sng" dirty="0">
                <a:solidFill>
                  <a:srgbClr val="0000FF"/>
                </a:solidFill>
              </a:rPr>
              <a:t> de </a:t>
            </a:r>
            <a:r>
              <a:rPr lang="en-US" altLang="en-PR" sz="2400" u="sng" dirty="0" err="1">
                <a:solidFill>
                  <a:srgbClr val="0000FF"/>
                </a:solidFill>
              </a:rPr>
              <a:t>Sacarosa</a:t>
            </a:r>
            <a:r>
              <a:rPr lang="en-US" altLang="en-PR" sz="2400" u="sng" dirty="0">
                <a:solidFill>
                  <a:srgbClr val="0000FF"/>
                </a:solidFill>
              </a:rPr>
              <a:t>:_</a:t>
            </a:r>
            <a:r>
              <a:rPr lang="en-US" altLang="en-PR" sz="2400" u="sng" dirty="0" err="1">
                <a:solidFill>
                  <a:srgbClr val="0000FF"/>
                </a:solidFill>
              </a:rPr>
              <a:t>Cálculos</a:t>
            </a:r>
            <a:endParaRPr lang="en-US" altLang="en-PR" sz="2400" u="sng" dirty="0">
              <a:solidFill>
                <a:srgbClr val="0000FF"/>
              </a:solidFill>
            </a:endParaRP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3662EF2E-67B8-F97D-F107-5F00E2DCD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PR"/>
              <a:t>SLIDE </a:t>
            </a:r>
            <a:fld id="{22C510AF-3552-409C-AB17-2CE3BF63A00D}" type="slidenum">
              <a:rPr lang="en-US" altLang="en-PR"/>
              <a:pPr>
                <a:defRPr/>
              </a:pPr>
              <a:t>4</a:t>
            </a:fld>
            <a:endParaRPr lang="en-US" altLang="en-P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5F0E40-A6AC-5CEA-C5C3-D9E392C4FDA6}"/>
              </a:ext>
            </a:extLst>
          </p:cNvPr>
          <p:cNvSpPr txBox="1"/>
          <p:nvPr/>
        </p:nvSpPr>
        <p:spPr>
          <a:xfrm>
            <a:off x="2003425" y="3216805"/>
            <a:ext cx="73437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b="1" dirty="0" err="1"/>
              <a:t>Calculó</a:t>
            </a:r>
            <a:r>
              <a:rPr lang="en-US" sz="1200" b="1" dirty="0"/>
              <a:t> de la </a:t>
            </a:r>
            <a:r>
              <a:rPr lang="en-US" sz="1200" b="1" dirty="0" err="1"/>
              <a:t>fracción</a:t>
            </a:r>
            <a:r>
              <a:rPr lang="en-US" sz="1200" b="1" dirty="0"/>
              <a:t> libre o sin </a:t>
            </a:r>
            <a:r>
              <a:rPr lang="en-US" sz="1200" b="1" dirty="0" err="1"/>
              <a:t>reaccionar</a:t>
            </a:r>
            <a:r>
              <a:rPr lang="en-US" sz="1200" b="1" dirty="0"/>
              <a:t> </a:t>
            </a:r>
            <a:r>
              <a:rPr lang="en-US" sz="1200" b="1" dirty="0" err="1"/>
              <a:t>en</a:t>
            </a:r>
            <a:r>
              <a:rPr lang="en-US" sz="1200" b="1" dirty="0"/>
              <a:t> </a:t>
            </a:r>
            <a:r>
              <a:rPr lang="en-US" sz="1200" b="1" dirty="0" err="1"/>
              <a:t>solución</a:t>
            </a:r>
            <a:r>
              <a:rPr lang="en-US" sz="1200" b="1" dirty="0"/>
              <a:t> (</a:t>
            </a:r>
            <a:r>
              <a:rPr lang="el-GR" sz="1200" b="1" dirty="0"/>
              <a:t>α</a:t>
            </a:r>
            <a:r>
              <a:rPr lang="en-US" sz="1200" b="1" baseline="-25000" dirty="0"/>
              <a:t>f</a:t>
            </a:r>
            <a:r>
              <a:rPr lang="en-US" sz="1200" b="1" dirty="0"/>
              <a:t>).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s-ES" sz="1200" dirty="0"/>
              <a:t>Reste el valor de ángulo rotación del blanco </a:t>
            </a:r>
            <a:r>
              <a:rPr lang="en-US" sz="1200" b="1" dirty="0"/>
              <a:t>(</a:t>
            </a:r>
            <a:r>
              <a:rPr lang="el-GR" sz="1200" b="1" dirty="0"/>
              <a:t>α</a:t>
            </a:r>
            <a:r>
              <a:rPr lang="en-US" sz="1200" b="1" baseline="-25000" dirty="0"/>
              <a:t>b</a:t>
            </a:r>
            <a:r>
              <a:rPr lang="en-US" sz="1200" b="1" dirty="0"/>
              <a:t>)</a:t>
            </a:r>
            <a:r>
              <a:rPr lang="es-ES" sz="1200" dirty="0"/>
              <a:t> a TODOS los valores de ángulo de rotación determinados.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n-US" sz="1200" dirty="0" err="1"/>
              <a:t>Calcule</a:t>
            </a:r>
            <a:r>
              <a:rPr lang="en-US" sz="1200" dirty="0"/>
              <a:t> </a:t>
            </a:r>
            <a:r>
              <a:rPr lang="en-US" sz="1200" dirty="0" err="1"/>
              <a:t>el</a:t>
            </a:r>
            <a:r>
              <a:rPr lang="en-US" sz="1200" dirty="0"/>
              <a:t> valor de </a:t>
            </a:r>
            <a:r>
              <a:rPr lang="en-US" sz="1200" dirty="0" err="1"/>
              <a:t>fracción</a:t>
            </a:r>
            <a:r>
              <a:rPr lang="en-US" sz="1200" dirty="0"/>
              <a:t> sin </a:t>
            </a:r>
            <a:r>
              <a:rPr lang="en-US" sz="1200" dirty="0" err="1"/>
              <a:t>reaccionar</a:t>
            </a:r>
            <a:r>
              <a:rPr lang="en-US" sz="1200" dirty="0"/>
              <a:t> </a:t>
            </a:r>
            <a:r>
              <a:rPr lang="en-US" sz="1200" b="1" dirty="0"/>
              <a:t>(</a:t>
            </a:r>
            <a:r>
              <a:rPr lang="el-GR" sz="1200" b="1" dirty="0"/>
              <a:t>α</a:t>
            </a:r>
            <a:r>
              <a:rPr lang="en-US" sz="1200" b="1" baseline="-25000" dirty="0"/>
              <a:t>f</a:t>
            </a:r>
            <a:r>
              <a:rPr lang="en-US" sz="1200" b="1" dirty="0"/>
              <a:t>) </a:t>
            </a:r>
            <a:r>
              <a:rPr lang="en-US" sz="1200" dirty="0"/>
              <a:t>: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n-US" sz="1200" dirty="0" err="1"/>
              <a:t>Lleve</a:t>
            </a:r>
            <a:r>
              <a:rPr lang="en-US" sz="1200" dirty="0"/>
              <a:t> a </a:t>
            </a:r>
            <a:r>
              <a:rPr lang="en-US" sz="1200" dirty="0" err="1"/>
              <a:t>gráfica</a:t>
            </a:r>
            <a:r>
              <a:rPr lang="en-US" sz="1200" dirty="0"/>
              <a:t> </a:t>
            </a:r>
            <a:r>
              <a:rPr lang="en-US" sz="1200" b="1" dirty="0"/>
              <a:t>(</a:t>
            </a:r>
            <a:r>
              <a:rPr lang="el-GR" sz="1200" b="1" dirty="0"/>
              <a:t>α</a:t>
            </a:r>
            <a:r>
              <a:rPr lang="en-US" sz="1200" b="1" baseline="-25000" dirty="0"/>
              <a:t>f</a:t>
            </a:r>
            <a:r>
              <a:rPr lang="en-US" sz="1200" b="1" dirty="0"/>
              <a:t>) </a:t>
            </a:r>
            <a:r>
              <a:rPr lang="en-US" sz="1200" dirty="0" err="1"/>
              <a:t>como</a:t>
            </a:r>
            <a:r>
              <a:rPr lang="en-US" sz="1200" dirty="0"/>
              <a:t> </a:t>
            </a:r>
            <a:r>
              <a:rPr lang="en-US" sz="1200" dirty="0" err="1"/>
              <a:t>función</a:t>
            </a:r>
            <a:r>
              <a:rPr lang="en-US" sz="1200" dirty="0"/>
              <a:t> de </a:t>
            </a:r>
            <a:r>
              <a:rPr lang="en-US" sz="1200" dirty="0" err="1"/>
              <a:t>tiempo</a:t>
            </a:r>
            <a:r>
              <a:rPr lang="en-US" sz="1200" dirty="0"/>
              <a:t>.</a:t>
            </a:r>
            <a:endParaRPr lang="en-PR" sz="1200" dirty="0"/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D2A4987C-76C0-37D3-75F3-0850338893B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910323" y="4238994"/>
          <a:ext cx="1028319" cy="514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12520" imgH="406080" progId="Equation.DSMT4">
                  <p:embed/>
                </p:oleObj>
              </mc:Choice>
              <mc:Fallback>
                <p:oleObj name="Equation" r:id="rId2" imgW="812520" imgH="406080" progId="Equation.DSMT4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D2A4987C-76C0-37D3-75F3-0850338893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910323" y="4238994"/>
                        <a:ext cx="1028319" cy="5141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D1232D9-70F6-70CF-7C4B-42E4CE4A9E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734423"/>
              </p:ext>
            </p:extLst>
          </p:nvPr>
        </p:nvGraphicFramePr>
        <p:xfrm>
          <a:off x="2003425" y="1027113"/>
          <a:ext cx="1828800" cy="1578927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739775">
                  <a:extLst>
                    <a:ext uri="{9D8B030D-6E8A-4147-A177-3AD203B41FA5}">
                      <a16:colId xmlns:a16="http://schemas.microsoft.com/office/drawing/2014/main" val="1606254517"/>
                    </a:ext>
                  </a:extLst>
                </a:gridCol>
                <a:gridCol w="1089025">
                  <a:extLst>
                    <a:ext uri="{9D8B030D-6E8A-4147-A177-3AD203B41FA5}">
                      <a16:colId xmlns:a16="http://schemas.microsoft.com/office/drawing/2014/main" val="2152317724"/>
                    </a:ext>
                  </a:extLst>
                </a:gridCol>
              </a:tblGrid>
              <a:tr h="18561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PR" sz="1100" b="1" u="none" strike="noStrike" dirty="0">
                          <a:effectLst/>
                        </a:rPr>
                        <a:t>Tabla 1:</a:t>
                      </a:r>
                      <a:r>
                        <a:rPr lang="es-PR" sz="1100" u="none" strike="noStrike" dirty="0">
                          <a:effectLst/>
                        </a:rPr>
                        <a:t> Calibración con Agua Destilada</a:t>
                      </a:r>
                      <a:endParaRPr lang="es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P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841849"/>
                  </a:ext>
                </a:extLst>
              </a:tr>
              <a:tr h="239268">
                <a:tc>
                  <a:txBody>
                    <a:bodyPr/>
                    <a:lstStyle/>
                    <a:p>
                      <a:pPr algn="l" fontAlgn="b"/>
                      <a:r>
                        <a:rPr lang="es-PR" sz="1100" u="none" strike="noStrike">
                          <a:effectLst/>
                        </a:rPr>
                        <a:t>Medidas</a:t>
                      </a:r>
                      <a:endParaRPr lang="es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100" u="none" strike="noStrike" dirty="0">
                          <a:effectLst/>
                        </a:rPr>
                        <a:t>Lectura</a:t>
                      </a:r>
                      <a:endParaRPr lang="es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57066455"/>
                  </a:ext>
                </a:extLst>
              </a:tr>
              <a:tr h="217614">
                <a:tc>
                  <a:txBody>
                    <a:bodyPr/>
                    <a:lstStyle/>
                    <a:p>
                      <a:pPr algn="ctr" fontAlgn="b"/>
                      <a:r>
                        <a:rPr lang="es-PR" sz="1100" u="none" strike="noStrike" dirty="0">
                          <a:effectLst/>
                        </a:rPr>
                        <a:t>1</a:t>
                      </a:r>
                      <a:endParaRPr lang="es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94420729"/>
                  </a:ext>
                </a:extLst>
              </a:tr>
              <a:tr h="131889">
                <a:tc>
                  <a:txBody>
                    <a:bodyPr/>
                    <a:lstStyle/>
                    <a:p>
                      <a:pPr algn="ctr" fontAlgn="b"/>
                      <a:r>
                        <a:rPr lang="es-PR" sz="1100" u="none" strike="noStrike" dirty="0">
                          <a:effectLst/>
                        </a:rPr>
                        <a:t>2</a:t>
                      </a:r>
                      <a:endParaRPr lang="es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4286526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s-PR" sz="1100" u="none" strike="noStrike" dirty="0">
                          <a:effectLst/>
                        </a:rPr>
                        <a:t>3</a:t>
                      </a:r>
                      <a:endParaRPr lang="es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2790718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Promedio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</a:t>
                      </a:r>
                      <a:endParaRPr lang="es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114725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Desv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Estd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=</a:t>
                      </a:r>
                      <a:endParaRPr lang="es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4266353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CA9A2BA-A884-5BEF-050E-7D3EFF7BB8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9863974"/>
              </p:ext>
            </p:extLst>
          </p:nvPr>
        </p:nvGraphicFramePr>
        <p:xfrm>
          <a:off x="4108450" y="1027114"/>
          <a:ext cx="1682750" cy="2124392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841375">
                  <a:extLst>
                    <a:ext uri="{9D8B030D-6E8A-4147-A177-3AD203B41FA5}">
                      <a16:colId xmlns:a16="http://schemas.microsoft.com/office/drawing/2014/main" val="3289700700"/>
                    </a:ext>
                  </a:extLst>
                </a:gridCol>
                <a:gridCol w="841375">
                  <a:extLst>
                    <a:ext uri="{9D8B030D-6E8A-4147-A177-3AD203B41FA5}">
                      <a16:colId xmlns:a16="http://schemas.microsoft.com/office/drawing/2014/main" val="3723222007"/>
                    </a:ext>
                  </a:extLst>
                </a:gridCol>
              </a:tblGrid>
              <a:tr h="36703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100" b="1" u="none" strike="noStrike" dirty="0">
                          <a:effectLst/>
                        </a:rPr>
                        <a:t>Tabla 2:</a:t>
                      </a:r>
                      <a:r>
                        <a:rPr lang="es-ES" sz="1100" u="none" strike="noStrike" dirty="0">
                          <a:effectLst/>
                        </a:rPr>
                        <a:t> Lecturas de </a:t>
                      </a:r>
                      <a:r>
                        <a:rPr lang="es-ES" sz="1100" u="none" strike="noStrike" dirty="0">
                          <a:effectLst/>
                          <a:sym typeface="Symbol" panose="05050102010706020507" pitchFamily="18" charset="2"/>
                        </a:rPr>
                        <a:t></a:t>
                      </a:r>
                      <a:r>
                        <a:rPr lang="es-ES" sz="1100" u="none" strike="noStrike" baseline="-25000" dirty="0">
                          <a:effectLst/>
                          <a:sym typeface="Symbol" panose="05050102010706020507" pitchFamily="18" charset="2"/>
                        </a:rPr>
                        <a:t>0</a:t>
                      </a:r>
                      <a:r>
                        <a:rPr lang="es-ES" sz="1100" u="none" strike="noStrike" dirty="0">
                          <a:effectLst/>
                        </a:rPr>
                        <a:t> (10mL Sacarosa + 10mL Solución Buffer)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P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46099"/>
                  </a:ext>
                </a:extLst>
              </a:tr>
              <a:tr h="206057">
                <a:tc>
                  <a:txBody>
                    <a:bodyPr/>
                    <a:lstStyle/>
                    <a:p>
                      <a:pPr algn="ctr" fontAlgn="b"/>
                      <a:r>
                        <a:rPr lang="es-PR" sz="1100" u="none" strike="noStrike" dirty="0">
                          <a:effectLst/>
                        </a:rPr>
                        <a:t>Medida</a:t>
                      </a:r>
                      <a:endParaRPr lang="es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100" u="none" strike="noStrike" dirty="0">
                          <a:effectLst/>
                        </a:rPr>
                        <a:t>Lectura</a:t>
                      </a:r>
                      <a:endParaRPr lang="es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1436485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s-PR" sz="1100" u="none" strike="noStrike" dirty="0">
                          <a:effectLst/>
                        </a:rPr>
                        <a:t>1</a:t>
                      </a:r>
                      <a:endParaRPr lang="es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64070974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b"/>
                      <a:r>
                        <a:rPr lang="es-PR" sz="1100" u="none" strike="noStrike" dirty="0">
                          <a:effectLst/>
                        </a:rPr>
                        <a:t>2</a:t>
                      </a:r>
                      <a:endParaRPr lang="es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6362724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s-PR" sz="1100" u="none" strike="noStrike" dirty="0">
                          <a:effectLst/>
                        </a:rPr>
                        <a:t>3</a:t>
                      </a:r>
                      <a:endParaRPr lang="es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3730449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s-PR" sz="1100" u="none" strike="noStrike" dirty="0">
                          <a:effectLst/>
                        </a:rPr>
                        <a:t>4</a:t>
                      </a:r>
                      <a:endParaRPr lang="es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1193664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s-PR" sz="1100" u="none" strike="noStrike" dirty="0">
                          <a:effectLst/>
                        </a:rPr>
                        <a:t>5</a:t>
                      </a:r>
                      <a:endParaRPr lang="es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4358235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Promedio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</a:t>
                      </a:r>
                      <a:endParaRPr lang="es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7328853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Desv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Estd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=</a:t>
                      </a:r>
                      <a:endParaRPr lang="es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84731335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137D066-3C35-7826-5A79-8099EB5C50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5757298"/>
              </p:ext>
            </p:extLst>
          </p:nvPr>
        </p:nvGraphicFramePr>
        <p:xfrm>
          <a:off x="6629400" y="1027113"/>
          <a:ext cx="2673350" cy="1735137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501306">
                  <a:extLst>
                    <a:ext uri="{9D8B030D-6E8A-4147-A177-3AD203B41FA5}">
                      <a16:colId xmlns:a16="http://schemas.microsoft.com/office/drawing/2014/main" val="3832341566"/>
                    </a:ext>
                  </a:extLst>
                </a:gridCol>
                <a:gridCol w="396414">
                  <a:extLst>
                    <a:ext uri="{9D8B030D-6E8A-4147-A177-3AD203B41FA5}">
                      <a16:colId xmlns:a16="http://schemas.microsoft.com/office/drawing/2014/main" val="4190466420"/>
                    </a:ext>
                  </a:extLst>
                </a:gridCol>
                <a:gridCol w="522956">
                  <a:extLst>
                    <a:ext uri="{9D8B030D-6E8A-4147-A177-3AD203B41FA5}">
                      <a16:colId xmlns:a16="http://schemas.microsoft.com/office/drawing/2014/main" val="2632194067"/>
                    </a:ext>
                  </a:extLst>
                </a:gridCol>
                <a:gridCol w="626337">
                  <a:extLst>
                    <a:ext uri="{9D8B030D-6E8A-4147-A177-3AD203B41FA5}">
                      <a16:colId xmlns:a16="http://schemas.microsoft.com/office/drawing/2014/main" val="2172408914"/>
                    </a:ext>
                  </a:extLst>
                </a:gridCol>
                <a:gridCol w="626337">
                  <a:extLst>
                    <a:ext uri="{9D8B030D-6E8A-4147-A177-3AD203B41FA5}">
                      <a16:colId xmlns:a16="http://schemas.microsoft.com/office/drawing/2014/main" val="2686715120"/>
                    </a:ext>
                  </a:extLst>
                </a:gridCol>
              </a:tblGrid>
              <a:tr h="420687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 dirty="0">
                          <a:effectLst/>
                        </a:rPr>
                        <a:t>Tabla 3: </a:t>
                      </a:r>
                      <a:r>
                        <a:rPr lang="es-ES" sz="1000" u="none" strike="noStrike" dirty="0">
                          <a:effectLst/>
                        </a:rPr>
                        <a:t>Lecturas α</a:t>
                      </a:r>
                      <a:r>
                        <a:rPr lang="es-ES" sz="1000" u="none" strike="noStrike" baseline="-25000" dirty="0">
                          <a:effectLst/>
                        </a:rPr>
                        <a:t>t</a:t>
                      </a:r>
                      <a:r>
                        <a:rPr lang="es-ES" sz="1000" u="none" strike="noStrike" dirty="0">
                          <a:effectLst/>
                        </a:rPr>
                        <a:t> de 10.0 mL Sacarosa/ 10.0 mL HCl X.0M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P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459967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 dirty="0">
                          <a:effectLst/>
                        </a:rPr>
                        <a:t>Tiempo (s)</a:t>
                      </a:r>
                      <a:endParaRPr lang="es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u="none" strike="noStrike" dirty="0">
                          <a:effectLst/>
                        </a:rPr>
                        <a:t>α</a:t>
                      </a:r>
                      <a:r>
                        <a:rPr lang="es-PR" sz="1100" u="none" strike="noStrike" baseline="-25000" dirty="0">
                          <a:effectLst/>
                        </a:rPr>
                        <a:t>t</a:t>
                      </a:r>
                      <a:endParaRPr lang="es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u="none" strike="noStrike" dirty="0">
                          <a:effectLst/>
                        </a:rPr>
                        <a:t>α</a:t>
                      </a:r>
                      <a:r>
                        <a:rPr lang="es-PR" sz="1100" u="none" strike="noStrike" baseline="-25000" dirty="0">
                          <a:effectLst/>
                        </a:rPr>
                        <a:t>t </a:t>
                      </a:r>
                      <a:r>
                        <a:rPr lang="es-PR" sz="1100" u="none" strike="noStrike" baseline="0" dirty="0">
                          <a:effectLst/>
                        </a:rPr>
                        <a:t>-</a:t>
                      </a:r>
                      <a:r>
                        <a:rPr lang="es-PR" sz="1100" u="none" strike="noStrike" baseline="-25000" dirty="0">
                          <a:effectLst/>
                        </a:rPr>
                        <a:t> </a:t>
                      </a:r>
                      <a:r>
                        <a:rPr lang="el-GR" sz="1100" u="none" strike="noStrike" dirty="0">
                          <a:effectLst/>
                        </a:rPr>
                        <a:t>α</a:t>
                      </a:r>
                      <a:r>
                        <a:rPr lang="es-PR" sz="1100" u="none" strike="noStrike" baseline="-25000" dirty="0">
                          <a:effectLst/>
                        </a:rPr>
                        <a:t>b</a:t>
                      </a:r>
                      <a:endParaRPr lang="es-PR" sz="11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100" u="none" strike="noStrike" dirty="0">
                          <a:effectLst/>
                        </a:rPr>
                        <a:t>α</a:t>
                      </a:r>
                      <a:r>
                        <a:rPr lang="es-PR" sz="1100" u="none" strike="noStrike" baseline="-25000" dirty="0">
                          <a:effectLst/>
                        </a:rPr>
                        <a:t>f</a:t>
                      </a:r>
                      <a:endParaRPr lang="es-PR" sz="11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Ln</a:t>
                      </a:r>
                      <a:r>
                        <a:rPr lang="es-PR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</a:t>
                      </a:r>
                      <a:r>
                        <a:rPr lang="el-GR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α</a:t>
                      </a:r>
                      <a:r>
                        <a:rPr lang="es-P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  <a:r>
                        <a:rPr lang="es-PR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5394388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PR" sz="1000" u="none" strike="noStrike" dirty="0">
                          <a:effectLst/>
                        </a:rPr>
                        <a:t>0</a:t>
                      </a:r>
                      <a:endParaRPr lang="en-PR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57818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PR" sz="1000" u="none" strike="noStrike" dirty="0">
                          <a:effectLst/>
                        </a:rPr>
                        <a:t>300</a:t>
                      </a:r>
                      <a:endParaRPr lang="en-PR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1751538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PR" sz="1000" u="none" strike="noStrike">
                          <a:effectLst/>
                        </a:rPr>
                        <a:t>600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119005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PR" sz="1000" u="none" strike="noStrike">
                          <a:effectLst/>
                        </a:rPr>
                        <a:t>900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7792248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 err="1">
                          <a:effectLst/>
                        </a:rPr>
                        <a:t>etc</a:t>
                      </a:r>
                      <a:endParaRPr lang="en-PR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58588394"/>
                  </a:ext>
                </a:extLst>
              </a:tr>
            </a:tbl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F79E3EE8-7652-47E2-BCA5-A650125040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4522775"/>
              </p:ext>
            </p:extLst>
          </p:nvPr>
        </p:nvGraphicFramePr>
        <p:xfrm>
          <a:off x="2083214" y="4110777"/>
          <a:ext cx="2984500" cy="1892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5" name="Group 1">
            <a:extLst>
              <a:ext uri="{FF2B5EF4-FFF2-40B4-BE49-F238E27FC236}">
                <a16:creationId xmlns:a16="http://schemas.microsoft.com/office/drawing/2014/main" id="{38BA0E71-0F30-B85D-27DE-23C31A0AF7DB}"/>
              </a:ext>
            </a:extLst>
          </p:cNvPr>
          <p:cNvGrpSpPr>
            <a:grpSpLocks/>
          </p:cNvGrpSpPr>
          <p:nvPr/>
        </p:nvGrpSpPr>
        <p:grpSpPr bwMode="auto">
          <a:xfrm>
            <a:off x="6105144" y="4452090"/>
            <a:ext cx="3821112" cy="1423988"/>
            <a:chOff x="5127625" y="2170113"/>
            <a:chExt cx="3821113" cy="1423987"/>
          </a:xfrm>
        </p:grpSpPr>
        <p:sp>
          <p:nvSpPr>
            <p:cNvPr id="16" name="Text Box 29">
              <a:extLst>
                <a:ext uri="{FF2B5EF4-FFF2-40B4-BE49-F238E27FC236}">
                  <a16:creationId xmlns:a16="http://schemas.microsoft.com/office/drawing/2014/main" id="{1661FD51-1D1D-14B8-E518-3091378AEC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27625" y="2314575"/>
              <a:ext cx="431800" cy="460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l-GR" altLang="en-PR" sz="2400">
                  <a:solidFill>
                    <a:srgbClr val="00B050"/>
                  </a:solidFill>
                  <a:cs typeface="Arial" panose="020B0604020202020204" pitchFamily="34" charset="0"/>
                </a:rPr>
                <a:t>λ</a:t>
              </a:r>
              <a:r>
                <a:rPr lang="en-US" altLang="en-PR" sz="2400" baseline="-25000">
                  <a:solidFill>
                    <a:srgbClr val="00B050"/>
                  </a:solidFill>
                  <a:cs typeface="Arial" panose="020B0604020202020204" pitchFamily="34" charset="0"/>
                </a:rPr>
                <a:t>0</a:t>
              </a:r>
              <a:endParaRPr lang="el-GR" altLang="en-PR" sz="2400" baseline="-25000">
                <a:solidFill>
                  <a:srgbClr val="00B05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7" name="Text Box 30">
              <a:extLst>
                <a:ext uri="{FF2B5EF4-FFF2-40B4-BE49-F238E27FC236}">
                  <a16:creationId xmlns:a16="http://schemas.microsoft.com/office/drawing/2014/main" id="{56100857-D407-8BD7-E43E-43858032D9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37563" y="2286000"/>
              <a:ext cx="473075" cy="461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l-GR" altLang="en-PR" sz="2400">
                  <a:solidFill>
                    <a:srgbClr val="FF0000"/>
                  </a:solidFill>
                  <a:cs typeface="Arial" panose="020B0604020202020204" pitchFamily="34" charset="0"/>
                </a:rPr>
                <a:t>λ</a:t>
              </a:r>
              <a:r>
                <a:rPr lang="en-US" altLang="en-PR" sz="2400" baseline="-25000">
                  <a:solidFill>
                    <a:srgbClr val="FF0000"/>
                  </a:solidFill>
                  <a:cs typeface="Arial" panose="020B0604020202020204" pitchFamily="34" charset="0"/>
                  <a:sym typeface="Symbol" panose="05050102010706020507" pitchFamily="18" charset="2"/>
                </a:rPr>
                <a:t></a:t>
              </a:r>
              <a:endParaRPr lang="en-US" altLang="en-PR" sz="2400" baseline="-25000">
                <a:solidFill>
                  <a:srgbClr val="FF0000"/>
                </a:solidFill>
                <a:cs typeface="Arial" panose="020B0604020202020204" pitchFamily="34" charset="0"/>
              </a:endParaRPr>
            </a:p>
          </p:txBody>
        </p:sp>
        <p:grpSp>
          <p:nvGrpSpPr>
            <p:cNvPr id="18" name="Group 1">
              <a:extLst>
                <a:ext uri="{FF2B5EF4-FFF2-40B4-BE49-F238E27FC236}">
                  <a16:creationId xmlns:a16="http://schemas.microsoft.com/office/drawing/2014/main" id="{F695366A-10A9-0FB5-2D91-7D9D0ADBD5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34000" y="2743200"/>
              <a:ext cx="3352800" cy="381000"/>
              <a:chOff x="5334000" y="2743200"/>
              <a:chExt cx="3352800" cy="381000"/>
            </a:xfrm>
          </p:grpSpPr>
          <p:sp>
            <p:nvSpPr>
              <p:cNvPr id="25" name="Line 28">
                <a:extLst>
                  <a:ext uri="{FF2B5EF4-FFF2-40B4-BE49-F238E27FC236}">
                    <a16:creationId xmlns:a16="http://schemas.microsoft.com/office/drawing/2014/main" id="{B3203F5A-EF7C-6439-FA35-040C2FC3B8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4000" y="2971800"/>
                <a:ext cx="335280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PR"/>
              </a:p>
            </p:txBody>
          </p:sp>
          <p:sp>
            <p:nvSpPr>
              <p:cNvPr id="26" name="Line 31">
                <a:extLst>
                  <a:ext uri="{FF2B5EF4-FFF2-40B4-BE49-F238E27FC236}">
                    <a16:creationId xmlns:a16="http://schemas.microsoft.com/office/drawing/2014/main" id="{98CF7F76-A4B1-2FE8-6500-373172EA50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4000" y="2743200"/>
                <a:ext cx="0" cy="3810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PR"/>
              </a:p>
            </p:txBody>
          </p:sp>
          <p:sp>
            <p:nvSpPr>
              <p:cNvPr id="27" name="Line 32">
                <a:extLst>
                  <a:ext uri="{FF2B5EF4-FFF2-40B4-BE49-F238E27FC236}">
                    <a16:creationId xmlns:a16="http://schemas.microsoft.com/office/drawing/2014/main" id="{3905B292-31E8-C561-A8A3-A3C0F6D248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686800" y="2743200"/>
                <a:ext cx="0" cy="3810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PR"/>
              </a:p>
            </p:txBody>
          </p:sp>
        </p:grpSp>
        <p:sp>
          <p:nvSpPr>
            <p:cNvPr id="19" name="Line 33">
              <a:extLst>
                <a:ext uri="{FF2B5EF4-FFF2-40B4-BE49-F238E27FC236}">
                  <a16:creationId xmlns:a16="http://schemas.microsoft.com/office/drawing/2014/main" id="{0366CA9B-D636-2666-FA38-5E21B7BABB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77000" y="2590800"/>
              <a:ext cx="0" cy="381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PR"/>
            </a:p>
          </p:txBody>
        </p:sp>
        <p:sp>
          <p:nvSpPr>
            <p:cNvPr id="20" name="Text Box 34">
              <a:extLst>
                <a:ext uri="{FF2B5EF4-FFF2-40B4-BE49-F238E27FC236}">
                  <a16:creationId xmlns:a16="http://schemas.microsoft.com/office/drawing/2014/main" id="{7D926B38-03C1-3D68-BAA8-3FD80770E6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05550" y="2170113"/>
              <a:ext cx="395288" cy="460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l-GR" altLang="en-PR" sz="2400">
                  <a:solidFill>
                    <a:srgbClr val="0000FF"/>
                  </a:solidFill>
                  <a:cs typeface="Arial" panose="020B0604020202020204" pitchFamily="34" charset="0"/>
                </a:rPr>
                <a:t>λ</a:t>
              </a:r>
              <a:r>
                <a:rPr lang="en-US" altLang="en-PR" sz="2400" baseline="-25000">
                  <a:solidFill>
                    <a:srgbClr val="0000FF"/>
                  </a:solidFill>
                  <a:cs typeface="Arial" panose="020B0604020202020204" pitchFamily="34" charset="0"/>
                </a:rPr>
                <a:t>t</a:t>
              </a:r>
              <a:endParaRPr lang="el-GR" altLang="en-PR" sz="2400" baseline="-25000">
                <a:solidFill>
                  <a:srgbClr val="0000F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1" name="Text Box 30">
              <a:extLst>
                <a:ext uri="{FF2B5EF4-FFF2-40B4-BE49-F238E27FC236}">
                  <a16:creationId xmlns:a16="http://schemas.microsoft.com/office/drawing/2014/main" id="{AA56439B-92D4-BB6B-FD54-C68A2C1D24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15350" y="3108325"/>
              <a:ext cx="433388" cy="461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PR" sz="2400">
                  <a:solidFill>
                    <a:srgbClr val="FF0000"/>
                  </a:solidFill>
                  <a:cs typeface="Arial" panose="020B0604020202020204" pitchFamily="34" charset="0"/>
                </a:rPr>
                <a:t>t</a:t>
              </a:r>
              <a:r>
                <a:rPr lang="en-US" altLang="en-PR" sz="2400" baseline="-25000">
                  <a:solidFill>
                    <a:srgbClr val="FF0000"/>
                  </a:solidFill>
                  <a:cs typeface="Arial" panose="020B0604020202020204" pitchFamily="34" charset="0"/>
                  <a:sym typeface="Symbol" panose="05050102010706020507" pitchFamily="18" charset="2"/>
                </a:rPr>
                <a:t></a:t>
              </a:r>
              <a:endParaRPr lang="en-US" altLang="en-PR" sz="2400" baseline="-25000">
                <a:solidFill>
                  <a:srgbClr val="FF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2" name="Text Box 30">
              <a:extLst>
                <a:ext uri="{FF2B5EF4-FFF2-40B4-BE49-F238E27FC236}">
                  <a16:creationId xmlns:a16="http://schemas.microsoft.com/office/drawing/2014/main" id="{001DE9F3-E802-E142-D95A-6BEC2A1713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07000" y="3132138"/>
              <a:ext cx="392113" cy="4619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PR" sz="2400">
                  <a:solidFill>
                    <a:srgbClr val="00B050"/>
                  </a:solidFill>
                  <a:cs typeface="Arial" panose="020B0604020202020204" pitchFamily="34" charset="0"/>
                </a:rPr>
                <a:t>t</a:t>
              </a:r>
              <a:r>
                <a:rPr lang="en-US" altLang="en-PR" sz="2400" baseline="-25000">
                  <a:solidFill>
                    <a:srgbClr val="00B050"/>
                  </a:solidFill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3" name="TextBox 2">
              <a:extLst>
                <a:ext uri="{FF2B5EF4-FFF2-40B4-BE49-F238E27FC236}">
                  <a16:creationId xmlns:a16="http://schemas.microsoft.com/office/drawing/2014/main" id="{8EBB9B75-558A-B5A5-7DCB-BB7DF7A333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37363" y="2595563"/>
              <a:ext cx="1600200" cy="260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s-PR" altLang="en-PR" sz="1100">
                  <a:solidFill>
                    <a:srgbClr val="FF0000"/>
                  </a:solidFill>
                </a:rPr>
                <a:t>Fracción sin reaccionar</a:t>
              </a:r>
            </a:p>
          </p:txBody>
        </p:sp>
        <p:sp>
          <p:nvSpPr>
            <p:cNvPr id="24" name="TextBox 28">
              <a:extLst>
                <a:ext uri="{FF2B5EF4-FFF2-40B4-BE49-F238E27FC236}">
                  <a16:creationId xmlns:a16="http://schemas.microsoft.com/office/drawing/2014/main" id="{EAC6D34C-8FA4-27ED-A813-28FAE63CB8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48313" y="2489200"/>
              <a:ext cx="766762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s-PR" altLang="en-PR" sz="1100">
                  <a:solidFill>
                    <a:srgbClr val="00B050"/>
                  </a:solidFill>
                </a:rPr>
                <a:t>Fracción reaccionó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F0D990B3-B869-2F02-9EB2-57A4CAFEBE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58975" y="303508"/>
            <a:ext cx="8229600" cy="458493"/>
          </a:xfrm>
        </p:spPr>
        <p:txBody>
          <a:bodyPr/>
          <a:lstStyle/>
          <a:p>
            <a:pPr eaLnBrk="1" hangingPunct="1"/>
            <a:r>
              <a:rPr lang="en-US" altLang="en-PR" sz="2400" u="sng" dirty="0" err="1">
                <a:solidFill>
                  <a:srgbClr val="0000FF"/>
                </a:solidFill>
              </a:rPr>
              <a:t>Inversión</a:t>
            </a:r>
            <a:r>
              <a:rPr lang="en-US" altLang="en-PR" sz="2400" u="sng" dirty="0">
                <a:solidFill>
                  <a:srgbClr val="0000FF"/>
                </a:solidFill>
              </a:rPr>
              <a:t> de </a:t>
            </a:r>
            <a:r>
              <a:rPr lang="en-US" altLang="en-PR" sz="2400" u="sng" dirty="0" err="1">
                <a:solidFill>
                  <a:srgbClr val="0000FF"/>
                </a:solidFill>
              </a:rPr>
              <a:t>Sacarosa</a:t>
            </a:r>
            <a:endParaRPr lang="en-US" altLang="en-PR" sz="2400" u="sng" dirty="0">
              <a:solidFill>
                <a:srgbClr val="0000FF"/>
              </a:solidFill>
            </a:endParaRP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3662EF2E-67B8-F97D-F107-5F00E2DCD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PR"/>
              <a:t>SLIDE </a:t>
            </a:r>
            <a:fld id="{22C510AF-3552-409C-AB17-2CE3BF63A00D}" type="slidenum">
              <a:rPr lang="en-US" altLang="en-PR"/>
              <a:pPr>
                <a:defRPr/>
              </a:pPr>
              <a:t>5</a:t>
            </a:fld>
            <a:endParaRPr lang="en-US" altLang="en-P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5F0E40-A6AC-5CEA-C5C3-D9E392C4FDA6}"/>
              </a:ext>
            </a:extLst>
          </p:cNvPr>
          <p:cNvSpPr txBox="1"/>
          <p:nvPr/>
        </p:nvSpPr>
        <p:spPr>
          <a:xfrm>
            <a:off x="2057401" y="930734"/>
            <a:ext cx="765136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b="1" dirty="0"/>
              <a:t>Informe:</a:t>
            </a:r>
          </a:p>
          <a:p>
            <a:pPr marL="342900" indent="-342900">
              <a:buAutoNum type="arabicParenR"/>
            </a:pPr>
            <a:r>
              <a:rPr lang="es-ES" sz="1400" dirty="0"/>
              <a:t>Utilizando la regresión lineal de la gráfica calcule la constante de rapidez para el análisis de pseudo primer orden. </a:t>
            </a:r>
          </a:p>
          <a:p>
            <a:pPr marL="342900" indent="-342900">
              <a:buAutoNum type="arabicParenR"/>
            </a:pPr>
            <a:r>
              <a:rPr lang="es-ES" sz="1400" dirty="0"/>
              <a:t>Busque los datos de otro grupo que usara una concentración de HCl distinta a la de su grupo y calcule el orden respecto a HCl y la constante de rapidez específica.</a:t>
            </a:r>
          </a:p>
          <a:p>
            <a:pPr marL="342900" indent="-342900">
              <a:buAutoNum type="arabicParenR"/>
            </a:pPr>
            <a:r>
              <a:rPr lang="es-ES" sz="1400" dirty="0"/>
              <a:t>Recuerde incluir el análisis de error en cada cálculo.</a:t>
            </a:r>
          </a:p>
          <a:p>
            <a:pPr marL="342900" indent="-342900">
              <a:buAutoNum type="arabicParenR"/>
            </a:pPr>
            <a:r>
              <a:rPr lang="es-ES" sz="1400" dirty="0"/>
              <a:t>Explique claramente la tendencia observada en los valores de las contantes de rapidez obtenidas en sus resultados.</a:t>
            </a:r>
          </a:p>
          <a:p>
            <a:pPr marL="342900" indent="-342900">
              <a:buAutoNum type="arabicParenR"/>
            </a:pPr>
            <a:r>
              <a:rPr lang="es-ES" sz="1400" dirty="0"/>
              <a:t>Explique claramente la tendencia de los datos de los ángulos de rotación como función de tiempo. </a:t>
            </a:r>
          </a:p>
          <a:p>
            <a:pPr marL="342900" indent="-342900">
              <a:buAutoNum type="arabicParenR"/>
            </a:pPr>
            <a:r>
              <a:rPr lang="es-ES" sz="1400" dirty="0"/>
              <a:t>Compare el valor experimental con el valor de la literatura para esta reacción. Explique las diferencias, si alguna.</a:t>
            </a:r>
          </a:p>
          <a:p>
            <a:pPr marL="342900" indent="-342900">
              <a:buAutoNum type="arabicParenR"/>
            </a:pPr>
            <a:r>
              <a:rPr lang="es-ES" sz="1400" dirty="0"/>
              <a:t>Indique posibles fuentes de error y justifíquelas.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11472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47BFD916-B5AA-3008-C67B-8DBCF5B94E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4199" y="373064"/>
            <a:ext cx="6062133" cy="4651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PR" sz="2800" u="sng" dirty="0" err="1">
                <a:solidFill>
                  <a:srgbClr val="0000FF"/>
                </a:solidFill>
              </a:rPr>
              <a:t>Inversión</a:t>
            </a:r>
            <a:r>
              <a:rPr lang="en-US" altLang="en-PR" sz="2800" u="sng" dirty="0">
                <a:solidFill>
                  <a:srgbClr val="0000FF"/>
                </a:solidFill>
              </a:rPr>
              <a:t> de </a:t>
            </a:r>
            <a:r>
              <a:rPr lang="en-US" altLang="en-PR" sz="2800" u="sng" dirty="0" err="1">
                <a:solidFill>
                  <a:srgbClr val="0000FF"/>
                </a:solidFill>
              </a:rPr>
              <a:t>Sacarosa</a:t>
            </a:r>
            <a:r>
              <a:rPr lang="en-US" altLang="en-PR" sz="2800" u="sng" dirty="0">
                <a:solidFill>
                  <a:srgbClr val="0000FF"/>
                </a:solidFill>
              </a:rPr>
              <a:t>: Desarrollo </a:t>
            </a:r>
            <a:r>
              <a:rPr lang="en-US" altLang="en-PR" sz="2800" u="sng" dirty="0" err="1">
                <a:solidFill>
                  <a:srgbClr val="0000FF"/>
                </a:solidFill>
              </a:rPr>
              <a:t>matemático</a:t>
            </a:r>
            <a:endParaRPr lang="en-US" altLang="en-PR" sz="2800" u="sng" dirty="0">
              <a:solidFill>
                <a:srgbClr val="0000FF"/>
              </a:solidFill>
            </a:endParaRPr>
          </a:p>
        </p:txBody>
      </p:sp>
      <p:graphicFrame>
        <p:nvGraphicFramePr>
          <p:cNvPr id="26627" name="Object 8">
            <a:extLst>
              <a:ext uri="{FF2B5EF4-FFF2-40B4-BE49-F238E27FC236}">
                <a16:creationId xmlns:a16="http://schemas.microsoft.com/office/drawing/2014/main" id="{E6565B71-D5B5-03D7-9957-B6CF460877D9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963260"/>
              </p:ext>
            </p:extLst>
          </p:nvPr>
        </p:nvGraphicFramePr>
        <p:xfrm>
          <a:off x="2082800" y="2909888"/>
          <a:ext cx="4498975" cy="208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43200" imgH="1269720" progId="Equation.DSMT4">
                  <p:embed/>
                </p:oleObj>
              </mc:Choice>
              <mc:Fallback>
                <p:oleObj name="Equation" r:id="rId2" imgW="2743200" imgH="1269720" progId="Equation.DSMT4">
                  <p:embed/>
                  <p:pic>
                    <p:nvPicPr>
                      <p:cNvPr id="26627" name="Object 8">
                        <a:extLst>
                          <a:ext uri="{FF2B5EF4-FFF2-40B4-BE49-F238E27FC236}">
                            <a16:creationId xmlns:a16="http://schemas.microsoft.com/office/drawing/2014/main" id="{E6565B71-D5B5-03D7-9957-B6CF460877D9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2800" y="2909888"/>
                        <a:ext cx="4498975" cy="208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C1ECF5BE-0F9B-0A8F-9609-5C4DEB5FA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PR"/>
              <a:t>SLIDE </a:t>
            </a:r>
            <a:fld id="{0EAE8159-D6DF-46B0-A416-1E0D1CC42E5C}" type="slidenum">
              <a:rPr lang="en-US" altLang="en-PR"/>
              <a:pPr>
                <a:defRPr/>
              </a:pPr>
              <a:t>6</a:t>
            </a:fld>
            <a:endParaRPr lang="en-US" altLang="en-PR"/>
          </a:p>
        </p:txBody>
      </p:sp>
      <p:sp>
        <p:nvSpPr>
          <p:cNvPr id="26629" name="Text Box 4">
            <a:extLst>
              <a:ext uri="{FF2B5EF4-FFF2-40B4-BE49-F238E27FC236}">
                <a16:creationId xmlns:a16="http://schemas.microsoft.com/office/drawing/2014/main" id="{B782246E-9CB9-F9AC-F4E0-D400D810C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941389"/>
            <a:ext cx="7857067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1800" dirty="0"/>
              <a:t>En </a:t>
            </a:r>
            <a:r>
              <a:rPr lang="en-US" altLang="en-PR" sz="1800" dirty="0" err="1"/>
              <a:t>este</a:t>
            </a:r>
            <a:r>
              <a:rPr lang="en-US" altLang="en-PR" sz="1800" dirty="0"/>
              <a:t> </a:t>
            </a:r>
            <a:r>
              <a:rPr lang="en-US" altLang="en-PR" sz="1800" dirty="0" err="1"/>
              <a:t>experimento</a:t>
            </a:r>
            <a:r>
              <a:rPr lang="en-US" altLang="en-PR" sz="1800" dirty="0"/>
              <a:t> se </a:t>
            </a:r>
            <a:r>
              <a:rPr lang="en-US" altLang="en-PR" sz="1800" dirty="0" err="1"/>
              <a:t>usa</a:t>
            </a:r>
            <a:r>
              <a:rPr lang="en-US" altLang="en-PR" sz="1800" dirty="0"/>
              <a:t> </a:t>
            </a:r>
            <a:r>
              <a:rPr lang="en-US" altLang="en-PR" sz="1800" dirty="0" err="1"/>
              <a:t>propiedad</a:t>
            </a:r>
            <a:r>
              <a:rPr lang="en-US" altLang="en-PR" sz="1800" dirty="0"/>
              <a:t> </a:t>
            </a:r>
            <a:r>
              <a:rPr lang="en-US" altLang="en-PR" sz="1800" dirty="0" err="1"/>
              <a:t>física</a:t>
            </a:r>
            <a:r>
              <a:rPr lang="en-US" altLang="en-PR" sz="1800" dirty="0"/>
              <a:t> para </a:t>
            </a:r>
            <a:r>
              <a:rPr lang="en-US" altLang="en-PR" sz="1800" dirty="0" err="1"/>
              <a:t>determinar</a:t>
            </a:r>
            <a:r>
              <a:rPr lang="en-US" altLang="en-PR" sz="1800" dirty="0"/>
              <a:t> </a:t>
            </a:r>
            <a:r>
              <a:rPr lang="en-US" altLang="en-PR" sz="1800" dirty="0" err="1"/>
              <a:t>parámetros</a:t>
            </a:r>
            <a:r>
              <a:rPr lang="en-US" altLang="en-PR" sz="1800" dirty="0"/>
              <a:t> </a:t>
            </a:r>
            <a:r>
              <a:rPr lang="en-US" altLang="en-PR" sz="1800" dirty="0" err="1"/>
              <a:t>cinéticos</a:t>
            </a:r>
            <a:endParaRPr lang="en-US" altLang="en-PR" sz="1800" dirty="0"/>
          </a:p>
        </p:txBody>
      </p:sp>
      <p:sp>
        <p:nvSpPr>
          <p:cNvPr id="35845" name="Text Box 5">
            <a:extLst>
              <a:ext uri="{FF2B5EF4-FFF2-40B4-BE49-F238E27FC236}">
                <a16:creationId xmlns:a16="http://schemas.microsoft.com/office/drawing/2014/main" id="{CAD2A49B-2016-92C0-77F4-7A6D4623E0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432402"/>
            <a:ext cx="7400937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PR" sz="2000" b="1" dirty="0" err="1"/>
              <a:t>Objetivo</a:t>
            </a:r>
            <a:r>
              <a:rPr lang="en-US" altLang="en-PR" sz="2000" b="1" dirty="0"/>
              <a:t>: </a:t>
            </a:r>
            <a:r>
              <a:rPr lang="en-US" altLang="en-PR" sz="2000" b="1" dirty="0" err="1"/>
              <a:t>Relacionar</a:t>
            </a:r>
            <a:r>
              <a:rPr lang="en-US" altLang="en-PR" sz="2000" b="1" dirty="0"/>
              <a:t> </a:t>
            </a:r>
            <a:r>
              <a:rPr lang="en-US" altLang="en-PR" sz="2000" b="1" dirty="0" err="1"/>
              <a:t>propiedad</a:t>
            </a:r>
            <a:r>
              <a:rPr lang="en-US" altLang="en-PR" sz="2000" b="1" dirty="0"/>
              <a:t> </a:t>
            </a:r>
            <a:r>
              <a:rPr lang="en-US" altLang="en-PR" sz="2000" b="1" dirty="0" err="1"/>
              <a:t>física</a:t>
            </a:r>
            <a:r>
              <a:rPr lang="en-US" altLang="en-PR" sz="2000" b="1" dirty="0"/>
              <a:t> con </a:t>
            </a:r>
            <a:r>
              <a:rPr lang="en-US" altLang="en-PR" sz="2000" b="1" dirty="0" err="1"/>
              <a:t>concentración</a:t>
            </a:r>
            <a:r>
              <a:rPr lang="en-US" altLang="en-PR" sz="2000" b="1" dirty="0"/>
              <a:t> de </a:t>
            </a:r>
            <a:r>
              <a:rPr lang="en-US" altLang="en-PR" sz="2000" b="1" dirty="0" err="1"/>
              <a:t>sacarosa</a:t>
            </a:r>
            <a:endParaRPr lang="en-US" altLang="en-PR" sz="2000" b="1" dirty="0"/>
          </a:p>
        </p:txBody>
      </p:sp>
      <p:sp>
        <p:nvSpPr>
          <p:cNvPr id="26631" name="Text Box 6">
            <a:extLst>
              <a:ext uri="{FF2B5EF4-FFF2-40B4-BE49-F238E27FC236}">
                <a16:creationId xmlns:a16="http://schemas.microsoft.com/office/drawing/2014/main" id="{25469C6E-C587-C916-EB62-973BA721C8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466" y="1795207"/>
            <a:ext cx="10193867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PR" altLang="en-PR" sz="2000" dirty="0"/>
              <a:t>Para una corrida con [H</a:t>
            </a:r>
            <a:r>
              <a:rPr lang="es-PR" altLang="en-PR" sz="2000" baseline="30000" dirty="0"/>
              <a:t>+</a:t>
            </a:r>
            <a:r>
              <a:rPr lang="es-PR" altLang="en-PR" sz="2000" dirty="0"/>
              <a:t>] alta y sistema acuoso (se puede asumir que la concentración de ácido se mantiene constante con tiempo):</a:t>
            </a:r>
          </a:p>
        </p:txBody>
      </p:sp>
      <p:sp>
        <p:nvSpPr>
          <p:cNvPr id="26632" name="Text Box 10">
            <a:extLst>
              <a:ext uri="{FF2B5EF4-FFF2-40B4-BE49-F238E27FC236}">
                <a16:creationId xmlns:a16="http://schemas.microsoft.com/office/drawing/2014/main" id="{B8F418AB-C4D3-7E06-B070-C55CE859C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1" y="2974449"/>
            <a:ext cx="44291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1800"/>
              <a:t>(1)</a:t>
            </a:r>
          </a:p>
        </p:txBody>
      </p:sp>
      <p:sp>
        <p:nvSpPr>
          <p:cNvPr id="26633" name="Text Box 10">
            <a:extLst>
              <a:ext uri="{FF2B5EF4-FFF2-40B4-BE49-F238E27FC236}">
                <a16:creationId xmlns:a16="http://schemas.microsoft.com/office/drawing/2014/main" id="{AD4F9BFC-12F1-C630-7F95-B923D11D81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1" y="3535896"/>
            <a:ext cx="442912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1800"/>
              <a:t>(2)</a:t>
            </a:r>
          </a:p>
        </p:txBody>
      </p:sp>
      <p:sp>
        <p:nvSpPr>
          <p:cNvPr id="26634" name="Text Box 10">
            <a:extLst>
              <a:ext uri="{FF2B5EF4-FFF2-40B4-BE49-F238E27FC236}">
                <a16:creationId xmlns:a16="http://schemas.microsoft.com/office/drawing/2014/main" id="{1727BFD2-06F8-E4FA-E22A-5D08091F69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1" y="4038598"/>
            <a:ext cx="442913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1800" dirty="0"/>
              <a:t>(3)</a:t>
            </a:r>
          </a:p>
        </p:txBody>
      </p:sp>
      <p:sp>
        <p:nvSpPr>
          <p:cNvPr id="11" name="Text Box 10">
            <a:extLst>
              <a:ext uri="{FF2B5EF4-FFF2-40B4-BE49-F238E27FC236}">
                <a16:creationId xmlns:a16="http://schemas.microsoft.com/office/drawing/2014/main" id="{E9A63199-6489-FF77-38B7-D0904FD6E4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4605865"/>
            <a:ext cx="4427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1800" dirty="0"/>
              <a:t>(4)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9E227132-09E4-D1E9-3DAA-5334E49031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46667" y="309267"/>
            <a:ext cx="3505200" cy="685800"/>
          </a:xfrm>
        </p:spPr>
        <p:txBody>
          <a:bodyPr/>
          <a:lstStyle/>
          <a:p>
            <a:pPr eaLnBrk="1" hangingPunct="1"/>
            <a:r>
              <a:rPr lang="en-US" altLang="en-PR" sz="2800" u="sng" dirty="0" err="1">
                <a:solidFill>
                  <a:srgbClr val="0000FF"/>
                </a:solidFill>
              </a:rPr>
              <a:t>Inversión</a:t>
            </a:r>
            <a:r>
              <a:rPr lang="en-US" altLang="en-PR" sz="2800" u="sng" dirty="0">
                <a:solidFill>
                  <a:srgbClr val="0000FF"/>
                </a:solidFill>
              </a:rPr>
              <a:t> de </a:t>
            </a:r>
            <a:r>
              <a:rPr lang="en-US" altLang="en-PR" sz="2800" u="sng" dirty="0" err="1">
                <a:solidFill>
                  <a:srgbClr val="0000FF"/>
                </a:solidFill>
              </a:rPr>
              <a:t>Sacarosa</a:t>
            </a:r>
            <a:endParaRPr lang="en-US" altLang="en-PR" sz="2800" u="sng" dirty="0">
              <a:solidFill>
                <a:srgbClr val="0000FF"/>
              </a:solidFill>
            </a:endParaRPr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FF981215-5DE7-37A1-ADA3-2DE29F63840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1905000"/>
            <a:ext cx="8229600" cy="2971800"/>
          </a:xfrm>
        </p:spPr>
        <p:txBody>
          <a:bodyPr rtlCol="0">
            <a:normAutofit fontScale="85000" lnSpcReduction="20000"/>
          </a:bodyPr>
          <a:lstStyle/>
          <a:p>
            <a:pPr>
              <a:lnSpc>
                <a:spcPct val="80000"/>
              </a:lnSpc>
              <a:defRPr/>
            </a:pPr>
            <a:r>
              <a:rPr lang="en-US" altLang="en-PR" sz="2400" dirty="0"/>
              <a:t>Propiedad </a:t>
            </a:r>
            <a:r>
              <a:rPr lang="en-US" altLang="en-PR" sz="2400" dirty="0" err="1"/>
              <a:t>física</a:t>
            </a:r>
            <a:r>
              <a:rPr lang="en-US" altLang="en-PR" sz="2400" dirty="0"/>
              <a:t> de </a:t>
            </a:r>
            <a:r>
              <a:rPr lang="en-US" altLang="en-PR" sz="2400" dirty="0" err="1"/>
              <a:t>los</a:t>
            </a:r>
            <a:r>
              <a:rPr lang="en-US" altLang="en-PR" sz="2400" dirty="0"/>
              <a:t> </a:t>
            </a:r>
            <a:r>
              <a:rPr lang="en-US" altLang="en-PR" sz="2400" dirty="0" err="1"/>
              <a:t>reactivos</a:t>
            </a:r>
            <a:r>
              <a:rPr lang="en-US" altLang="en-PR" sz="2400" dirty="0"/>
              <a:t> </a:t>
            </a:r>
            <a:r>
              <a:rPr lang="en-US" altLang="en-PR" sz="2400" dirty="0">
                <a:cs typeface="Arial" panose="020B0604020202020204" pitchFamily="34" charset="0"/>
              </a:rPr>
              <a:t>≠ Propiedad </a:t>
            </a:r>
            <a:r>
              <a:rPr lang="en-US" altLang="en-PR" sz="2400" dirty="0" err="1">
                <a:cs typeface="Arial" panose="020B0604020202020204" pitchFamily="34" charset="0"/>
              </a:rPr>
              <a:t>Física</a:t>
            </a:r>
            <a:r>
              <a:rPr lang="en-US" altLang="en-PR" sz="2400" dirty="0">
                <a:cs typeface="Arial" panose="020B0604020202020204" pitchFamily="34" charset="0"/>
              </a:rPr>
              <a:t> de </a:t>
            </a:r>
            <a:r>
              <a:rPr lang="en-US" altLang="en-PR" sz="2400" dirty="0" err="1">
                <a:cs typeface="Arial" panose="020B0604020202020204" pitchFamily="34" charset="0"/>
              </a:rPr>
              <a:t>los</a:t>
            </a:r>
            <a:r>
              <a:rPr lang="en-US" altLang="en-PR" sz="2400" dirty="0">
                <a:cs typeface="Arial" panose="020B0604020202020204" pitchFamily="34" charset="0"/>
              </a:rPr>
              <a:t> </a:t>
            </a:r>
            <a:r>
              <a:rPr lang="en-US" altLang="en-PR" sz="2400" dirty="0" err="1">
                <a:cs typeface="Arial" panose="020B0604020202020204" pitchFamily="34" charset="0"/>
              </a:rPr>
              <a:t>productos</a:t>
            </a:r>
            <a:endParaRPr lang="en-US" altLang="en-PR" sz="2400" dirty="0"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en-US" altLang="en-PR" sz="2400" dirty="0"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PR" sz="2400" dirty="0">
                <a:cs typeface="Arial" panose="020B0604020202020204" pitchFamily="34" charset="0"/>
              </a:rPr>
              <a:t>Propiedad </a:t>
            </a:r>
            <a:r>
              <a:rPr lang="en-US" altLang="en-PR" sz="2400" dirty="0" err="1">
                <a:cs typeface="Arial" panose="020B0604020202020204" pitchFamily="34" charset="0"/>
              </a:rPr>
              <a:t>física</a:t>
            </a:r>
            <a:r>
              <a:rPr lang="en-US" altLang="en-PR" sz="2400" dirty="0">
                <a:cs typeface="Arial" panose="020B0604020202020204" pitchFamily="34" charset="0"/>
              </a:rPr>
              <a:t> (</a:t>
            </a:r>
            <a:r>
              <a:rPr lang="en-US" altLang="en-PR" sz="2400" dirty="0">
                <a:cs typeface="Arial" panose="020B0604020202020204" pitchFamily="34" charset="0"/>
                <a:sym typeface="Symbol" panose="05050102010706020507" pitchFamily="18" charset="2"/>
              </a:rPr>
              <a:t></a:t>
            </a:r>
            <a:r>
              <a:rPr lang="en-US" altLang="en-PR" sz="2400" dirty="0">
                <a:cs typeface="Arial" panose="020B0604020202020204" pitchFamily="34" charset="0"/>
              </a:rPr>
              <a:t>) es </a:t>
            </a:r>
            <a:r>
              <a:rPr lang="en-US" altLang="en-PR" sz="2400" dirty="0" err="1">
                <a:cs typeface="Arial" panose="020B0604020202020204" pitchFamily="34" charset="0"/>
              </a:rPr>
              <a:t>proporcional</a:t>
            </a:r>
            <a:r>
              <a:rPr lang="en-US" altLang="en-PR" sz="2400" dirty="0">
                <a:cs typeface="Arial" panose="020B0604020202020204" pitchFamily="34" charset="0"/>
              </a:rPr>
              <a:t> a </a:t>
            </a:r>
            <a:r>
              <a:rPr lang="en-US" altLang="en-PR" sz="2400" dirty="0" err="1">
                <a:cs typeface="Arial" panose="020B0604020202020204" pitchFamily="34" charset="0"/>
              </a:rPr>
              <a:t>concentración</a:t>
            </a:r>
            <a:r>
              <a:rPr lang="en-US" altLang="en-PR" sz="2400" dirty="0">
                <a:cs typeface="Arial" panose="020B0604020202020204" pitchFamily="34" charset="0"/>
              </a:rPr>
              <a:t>: </a:t>
            </a:r>
            <a:r>
              <a:rPr lang="en-US" altLang="en-PR" sz="2400" dirty="0">
                <a:cs typeface="Arial" panose="020B0604020202020204" pitchFamily="34" charset="0"/>
                <a:sym typeface="Symbol" panose="05050102010706020507" pitchFamily="18" charset="2"/>
              </a:rPr>
              <a:t></a:t>
            </a:r>
            <a:r>
              <a:rPr lang="en-US" altLang="en-PR" sz="2400" dirty="0">
                <a:cs typeface="Arial" panose="020B0604020202020204" pitchFamily="34" charset="0"/>
              </a:rPr>
              <a:t>=k[X]</a:t>
            </a:r>
          </a:p>
          <a:p>
            <a:pPr>
              <a:lnSpc>
                <a:spcPct val="80000"/>
              </a:lnSpc>
              <a:defRPr/>
            </a:pPr>
            <a:endParaRPr lang="en-US" altLang="en-PR" sz="2400" dirty="0"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PR" sz="2400" dirty="0">
                <a:cs typeface="Arial" panose="020B0604020202020204" pitchFamily="34" charset="0"/>
              </a:rPr>
              <a:t>Propiedad </a:t>
            </a:r>
            <a:r>
              <a:rPr lang="en-US" altLang="en-PR" sz="2400" dirty="0" err="1">
                <a:cs typeface="Arial" panose="020B0604020202020204" pitchFamily="34" charset="0"/>
              </a:rPr>
              <a:t>física</a:t>
            </a:r>
            <a:r>
              <a:rPr lang="en-US" altLang="en-PR" sz="2400" dirty="0">
                <a:cs typeface="Arial" panose="020B0604020202020204" pitchFamily="34" charset="0"/>
              </a:rPr>
              <a:t> que se </a:t>
            </a:r>
            <a:r>
              <a:rPr lang="en-US" altLang="en-PR" sz="2400" dirty="0" err="1">
                <a:cs typeface="Arial" panose="020B0604020202020204" pitchFamily="34" charset="0"/>
              </a:rPr>
              <a:t>mide</a:t>
            </a:r>
            <a:r>
              <a:rPr lang="en-US" altLang="en-PR" sz="2400" dirty="0">
                <a:cs typeface="Arial" panose="020B0604020202020204" pitchFamily="34" charset="0"/>
              </a:rPr>
              <a:t> se </a:t>
            </a:r>
            <a:r>
              <a:rPr lang="en-US" altLang="en-PR" sz="2400" dirty="0" err="1">
                <a:cs typeface="Arial" panose="020B0604020202020204" pitchFamily="34" charset="0"/>
              </a:rPr>
              <a:t>debe</a:t>
            </a:r>
            <a:r>
              <a:rPr lang="en-US" altLang="en-PR" sz="2400" dirty="0">
                <a:cs typeface="Arial" panose="020B0604020202020204" pitchFamily="34" charset="0"/>
              </a:rPr>
              <a:t> a la </a:t>
            </a:r>
            <a:r>
              <a:rPr lang="en-US" altLang="en-PR" sz="2400" dirty="0" err="1">
                <a:cs typeface="Arial" panose="020B0604020202020204" pitchFamily="34" charset="0"/>
              </a:rPr>
              <a:t>contribución</a:t>
            </a:r>
            <a:r>
              <a:rPr lang="en-US" altLang="en-PR" sz="2400" dirty="0">
                <a:cs typeface="Arial" panose="020B0604020202020204" pitchFamily="34" charset="0"/>
              </a:rPr>
              <a:t> de </a:t>
            </a:r>
            <a:r>
              <a:rPr lang="en-US" altLang="en-PR" sz="2400" dirty="0" err="1">
                <a:cs typeface="Arial" panose="020B0604020202020204" pitchFamily="34" charset="0"/>
              </a:rPr>
              <a:t>cada</a:t>
            </a:r>
            <a:r>
              <a:rPr lang="en-US" altLang="en-PR" sz="2400" dirty="0">
                <a:cs typeface="Arial" panose="020B0604020202020204" pitchFamily="34" charset="0"/>
              </a:rPr>
              <a:t> </a:t>
            </a:r>
            <a:r>
              <a:rPr lang="en-US" altLang="en-PR" sz="2400" dirty="0" err="1">
                <a:cs typeface="Arial" panose="020B0604020202020204" pitchFamily="34" charset="0"/>
              </a:rPr>
              <a:t>substancia</a:t>
            </a:r>
            <a:r>
              <a:rPr lang="en-US" altLang="en-PR" sz="2400" dirty="0">
                <a:cs typeface="Arial" panose="020B0604020202020204" pitchFamily="34" charset="0"/>
              </a:rPr>
              <a:t> </a:t>
            </a:r>
            <a:r>
              <a:rPr lang="en-US" altLang="en-PR" sz="2400" dirty="0" err="1">
                <a:cs typeface="Arial" panose="020B0604020202020204" pitchFamily="34" charset="0"/>
              </a:rPr>
              <a:t>presente</a:t>
            </a:r>
            <a:r>
              <a:rPr lang="en-US" altLang="en-PR" sz="2400" dirty="0">
                <a:cs typeface="Arial" panose="020B0604020202020204" pitchFamily="34" charset="0"/>
              </a:rPr>
              <a:t> </a:t>
            </a:r>
            <a:r>
              <a:rPr lang="en-US" altLang="en-PR" sz="2400" dirty="0" err="1">
                <a:cs typeface="Arial" panose="020B0604020202020204" pitchFamily="34" charset="0"/>
              </a:rPr>
              <a:t>en</a:t>
            </a:r>
            <a:r>
              <a:rPr lang="en-US" altLang="en-PR" sz="2400" dirty="0">
                <a:cs typeface="Arial" panose="020B0604020202020204" pitchFamily="34" charset="0"/>
              </a:rPr>
              <a:t> la </a:t>
            </a:r>
            <a:r>
              <a:rPr lang="en-US" altLang="en-PR" sz="2400" dirty="0" err="1">
                <a:cs typeface="Arial" panose="020B0604020202020204" pitchFamily="34" charset="0"/>
              </a:rPr>
              <a:t>mezcla</a:t>
            </a:r>
            <a:r>
              <a:rPr lang="en-US" altLang="en-PR" sz="2400" dirty="0">
                <a:cs typeface="Arial" panose="020B0604020202020204" pitchFamily="34" charset="0"/>
              </a:rPr>
              <a:t> a la </a:t>
            </a:r>
            <a:r>
              <a:rPr lang="en-US" altLang="en-PR" sz="2400" dirty="0" err="1">
                <a:cs typeface="Arial" panose="020B0604020202020204" pitchFamily="34" charset="0"/>
              </a:rPr>
              <a:t>propiedad</a:t>
            </a:r>
            <a:r>
              <a:rPr lang="en-US" altLang="en-PR" sz="2400" dirty="0">
                <a:cs typeface="Arial" panose="020B0604020202020204" pitchFamily="34" charset="0"/>
              </a:rPr>
              <a:t>.</a:t>
            </a:r>
          </a:p>
          <a:p>
            <a:pPr>
              <a:lnSpc>
                <a:spcPct val="80000"/>
              </a:lnSpc>
              <a:defRPr/>
            </a:pPr>
            <a:endParaRPr lang="en-US" altLang="en-PR" sz="2400" dirty="0"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PR" sz="2400" dirty="0" err="1">
                <a:cs typeface="Arial" panose="020B0604020202020204" pitchFamily="34" charset="0"/>
              </a:rPr>
              <a:t>Concentración</a:t>
            </a:r>
            <a:r>
              <a:rPr lang="en-US" altLang="en-PR" sz="2400" dirty="0">
                <a:cs typeface="Arial" panose="020B0604020202020204" pitchFamily="34" charset="0"/>
              </a:rPr>
              <a:t> de </a:t>
            </a:r>
            <a:r>
              <a:rPr lang="en-US" altLang="en-PR" sz="2400" dirty="0" err="1">
                <a:cs typeface="Arial" panose="020B0604020202020204" pitchFamily="34" charset="0"/>
              </a:rPr>
              <a:t>Productos</a:t>
            </a:r>
            <a:r>
              <a:rPr lang="en-US" altLang="en-PR" sz="2400" dirty="0">
                <a:cs typeface="Arial" panose="020B0604020202020204" pitchFamily="34" charset="0"/>
              </a:rPr>
              <a:t> </a:t>
            </a:r>
            <a:r>
              <a:rPr lang="en-US" altLang="en-PR" sz="2400" dirty="0" err="1">
                <a:cs typeface="Arial" panose="020B0604020202020204" pitchFamily="34" charset="0"/>
              </a:rPr>
              <a:t>inicial</a:t>
            </a:r>
            <a:r>
              <a:rPr lang="en-US" altLang="en-PR" sz="2400" dirty="0">
                <a:cs typeface="Arial" panose="020B0604020202020204" pitchFamily="34" charset="0"/>
              </a:rPr>
              <a:t> = 0</a:t>
            </a:r>
          </a:p>
          <a:p>
            <a:pPr>
              <a:lnSpc>
                <a:spcPct val="80000"/>
              </a:lnSpc>
              <a:defRPr/>
            </a:pPr>
            <a:endParaRPr lang="en-US" altLang="en-PR" sz="2400" dirty="0"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PR" sz="2400" dirty="0" err="1">
                <a:cs typeface="Arial" panose="020B0604020202020204" pitchFamily="34" charset="0"/>
              </a:rPr>
              <a:t>Existe</a:t>
            </a:r>
            <a:r>
              <a:rPr lang="en-US" altLang="en-PR" sz="2400" dirty="0">
                <a:cs typeface="Arial" panose="020B0604020202020204" pitchFamily="34" charset="0"/>
              </a:rPr>
              <a:t> un </a:t>
            </a:r>
            <a:r>
              <a:rPr lang="en-US" altLang="en-PR" sz="2400" dirty="0" err="1">
                <a:cs typeface="Arial" panose="020B0604020202020204" pitchFamily="34" charset="0"/>
              </a:rPr>
              <a:t>reactivo</a:t>
            </a:r>
            <a:r>
              <a:rPr lang="en-US" altLang="en-PR" sz="2400" dirty="0">
                <a:cs typeface="Arial" panose="020B0604020202020204" pitchFamily="34" charset="0"/>
              </a:rPr>
              <a:t> </a:t>
            </a:r>
            <a:r>
              <a:rPr lang="en-US" altLang="en-PR" sz="2400" dirty="0" err="1">
                <a:cs typeface="Arial" panose="020B0604020202020204" pitchFamily="34" charset="0"/>
              </a:rPr>
              <a:t>limitante</a:t>
            </a:r>
            <a:r>
              <a:rPr lang="en-US" altLang="en-PR" sz="2400" dirty="0">
                <a:cs typeface="Arial" panose="020B0604020202020204" pitchFamily="34" charset="0"/>
              </a:rPr>
              <a:t> (</a:t>
            </a:r>
            <a:r>
              <a:rPr lang="en-US" altLang="en-PR" sz="2400" dirty="0" err="1">
                <a:cs typeface="Arial" panose="020B0604020202020204" pitchFamily="34" charset="0"/>
              </a:rPr>
              <a:t>Sacarosa</a:t>
            </a:r>
            <a:r>
              <a:rPr lang="en-US" altLang="en-PR" sz="2400" dirty="0">
                <a:cs typeface="Arial" panose="020B0604020202020204" pitchFamily="34" charset="0"/>
              </a:rPr>
              <a:t>!): [S]</a:t>
            </a:r>
            <a:r>
              <a:rPr lang="en-US" altLang="en-PR" sz="2400" baseline="-25000" dirty="0">
                <a:cs typeface="Arial" panose="020B0604020202020204" pitchFamily="34" charset="0"/>
              </a:rPr>
              <a:t>t =</a:t>
            </a:r>
            <a:r>
              <a:rPr lang="en-US" altLang="en-PR" sz="2400" baseline="-25000" dirty="0">
                <a:cs typeface="Arial" panose="020B0604020202020204" pitchFamily="34" charset="0"/>
                <a:sym typeface="Symbol" panose="05050102010706020507" pitchFamily="18" charset="2"/>
              </a:rPr>
              <a:t></a:t>
            </a:r>
            <a:r>
              <a:rPr lang="en-US" altLang="en-PR" sz="2400" dirty="0">
                <a:cs typeface="Arial" panose="020B0604020202020204" pitchFamily="34" charset="0"/>
              </a:rPr>
              <a:t> = 0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66D8E39-819C-E83B-0842-1AD219C50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PR"/>
              <a:t>SLIDE </a:t>
            </a:r>
            <a:fld id="{8C3892F3-E7E9-4B8A-A567-8B9FC7D6A404}" type="slidenum">
              <a:rPr lang="en-US" altLang="en-PR"/>
              <a:pPr>
                <a:defRPr/>
              </a:pPr>
              <a:t>7</a:t>
            </a:fld>
            <a:endParaRPr lang="en-US" altLang="en-PR"/>
          </a:p>
        </p:txBody>
      </p:sp>
      <p:sp>
        <p:nvSpPr>
          <p:cNvPr id="38916" name="Text Box 4">
            <a:extLst>
              <a:ext uri="{FF2B5EF4-FFF2-40B4-BE49-F238E27FC236}">
                <a16:creationId xmlns:a16="http://schemas.microsoft.com/office/drawing/2014/main" id="{073B5FBA-4298-8246-88D8-C5D7D21D77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2730" y="1042344"/>
            <a:ext cx="5419369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PR" sz="2400" b="1" dirty="0" err="1"/>
              <a:t>Condiciones</a:t>
            </a:r>
            <a:r>
              <a:rPr lang="en-US" altLang="en-PR" sz="2400" b="1" dirty="0"/>
              <a:t> para </a:t>
            </a:r>
            <a:r>
              <a:rPr lang="en-US" altLang="en-PR" sz="2400" b="1" dirty="0" err="1"/>
              <a:t>desarrollo</a:t>
            </a:r>
            <a:r>
              <a:rPr lang="en-US" altLang="en-PR" sz="2400" b="1" dirty="0"/>
              <a:t> </a:t>
            </a:r>
            <a:r>
              <a:rPr lang="en-US" altLang="en-PR" sz="2400" b="1" dirty="0" err="1"/>
              <a:t>matemático</a:t>
            </a:r>
            <a:r>
              <a:rPr lang="en-US" altLang="en-PR" sz="2400" b="1" dirty="0"/>
              <a:t>: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1042E33-8355-96BF-F38B-9B8BA4E6FD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5000" y="271618"/>
            <a:ext cx="7772400" cy="418139"/>
          </a:xfrm>
        </p:spPr>
        <p:txBody>
          <a:bodyPr>
            <a:normAutofit fontScale="90000"/>
          </a:bodyPr>
          <a:lstStyle/>
          <a:p>
            <a:pPr algn="l"/>
            <a:r>
              <a:rPr lang="en-US" sz="2400" dirty="0">
                <a:solidFill>
                  <a:srgbClr val="0000FF"/>
                </a:solidFill>
              </a:rPr>
              <a:t>Desarrollo </a:t>
            </a:r>
            <a:r>
              <a:rPr lang="en-US" sz="2400" dirty="0" err="1">
                <a:solidFill>
                  <a:srgbClr val="0000FF"/>
                </a:solidFill>
              </a:rPr>
              <a:t>Matemático</a:t>
            </a:r>
            <a:endParaRPr lang="es-PR" sz="2400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BFB201-FB1D-3B75-CBD6-9A1E5C3FC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PR"/>
              <a:t>SLIDE </a:t>
            </a:r>
            <a:fld id="{0F0795D3-55E5-4551-880A-3201884AE492}" type="slidenum">
              <a:rPr lang="en-US" altLang="en-PR" smtClean="0"/>
              <a:pPr>
                <a:defRPr/>
              </a:pPr>
              <a:t>8</a:t>
            </a:fld>
            <a:endParaRPr lang="en-US" altLang="en-P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D61883-2A6B-21B3-CCC5-9F865DF42E9D}"/>
              </a:ext>
            </a:extLst>
          </p:cNvPr>
          <p:cNvSpPr txBox="1"/>
          <p:nvPr/>
        </p:nvSpPr>
        <p:spPr>
          <a:xfrm>
            <a:off x="1905000" y="833477"/>
            <a:ext cx="3544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Ángulo</a:t>
            </a:r>
            <a:r>
              <a:rPr lang="en-US" dirty="0"/>
              <a:t> de </a:t>
            </a:r>
            <a:r>
              <a:rPr lang="en-US" dirty="0" err="1"/>
              <a:t>rotación</a:t>
            </a:r>
            <a:r>
              <a:rPr lang="en-US" dirty="0"/>
              <a:t> a </a:t>
            </a:r>
            <a:r>
              <a:rPr lang="en-US" dirty="0" err="1"/>
              <a:t>tiempo</a:t>
            </a:r>
            <a:r>
              <a:rPr lang="en-US" dirty="0"/>
              <a:t> 0 (</a:t>
            </a:r>
            <a:r>
              <a:rPr lang="en-US" dirty="0">
                <a:sym typeface="Symbol" panose="05050102010706020507" pitchFamily="18" charset="2"/>
              </a:rPr>
              <a:t></a:t>
            </a:r>
            <a:r>
              <a:rPr lang="en-US" baseline="-25000" dirty="0">
                <a:sym typeface="Symbol" panose="05050102010706020507" pitchFamily="18" charset="2"/>
              </a:rPr>
              <a:t>0</a:t>
            </a:r>
            <a:r>
              <a:rPr lang="en-US" dirty="0">
                <a:sym typeface="Symbol" panose="05050102010706020507" pitchFamily="18" charset="2"/>
              </a:rPr>
              <a:t>)</a:t>
            </a:r>
            <a:r>
              <a:rPr lang="en-US" dirty="0"/>
              <a:t>:</a:t>
            </a:r>
            <a:endParaRPr lang="es-PR" dirty="0"/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F62FEA2C-7D67-264C-7AF0-7348F367ABE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14539" y="1198563"/>
          <a:ext cx="1565275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14400" imgH="215640" progId="Equation.DSMT4">
                  <p:embed/>
                </p:oleObj>
              </mc:Choice>
              <mc:Fallback>
                <p:oleObj name="Equation" r:id="rId2" imgW="914400" imgH="215640" progId="Equation.DSMT4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F62FEA2C-7D67-264C-7AF0-7348F367AB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014539" y="1198563"/>
                        <a:ext cx="1565275" cy="368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40868DA-31AD-A15C-788E-85C747AB17B2}"/>
              </a:ext>
            </a:extLst>
          </p:cNvPr>
          <p:cNvSpPr txBox="1"/>
          <p:nvPr/>
        </p:nvSpPr>
        <p:spPr>
          <a:xfrm>
            <a:off x="1856232" y="1681163"/>
            <a:ext cx="3544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Ángulo</a:t>
            </a:r>
            <a:r>
              <a:rPr lang="en-US" dirty="0"/>
              <a:t> de </a:t>
            </a:r>
            <a:r>
              <a:rPr lang="en-US" dirty="0" err="1"/>
              <a:t>rotación</a:t>
            </a:r>
            <a:r>
              <a:rPr lang="en-US" dirty="0"/>
              <a:t> a </a:t>
            </a:r>
            <a:r>
              <a:rPr lang="en-US" dirty="0" err="1"/>
              <a:t>tiempo</a:t>
            </a:r>
            <a:r>
              <a:rPr lang="en-US" dirty="0"/>
              <a:t> t (</a:t>
            </a:r>
            <a:r>
              <a:rPr lang="en-US" dirty="0">
                <a:sym typeface="Symbol" panose="05050102010706020507" pitchFamily="18" charset="2"/>
              </a:rPr>
              <a:t></a:t>
            </a:r>
            <a:r>
              <a:rPr lang="en-US" baseline="-25000" dirty="0">
                <a:sym typeface="Symbol" panose="05050102010706020507" pitchFamily="18" charset="2"/>
              </a:rPr>
              <a:t>t</a:t>
            </a:r>
            <a:r>
              <a:rPr lang="en-US" dirty="0">
                <a:sym typeface="Symbol" panose="05050102010706020507" pitchFamily="18" charset="2"/>
              </a:rPr>
              <a:t>)</a:t>
            </a:r>
            <a:r>
              <a:rPr lang="en-US" dirty="0"/>
              <a:t>:</a:t>
            </a:r>
            <a:endParaRPr lang="es-PR" dirty="0"/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5D0274F9-9A77-4176-19EC-9EE1AA80E38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72088" y="2032000"/>
          <a:ext cx="4297363" cy="215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717640" imgH="1358640" progId="Equation.DSMT4">
                  <p:embed/>
                </p:oleObj>
              </mc:Choice>
              <mc:Fallback>
                <p:oleObj name="Equation" r:id="rId4" imgW="2717640" imgH="1358640" progId="Equation.DSMT4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5D0274F9-9A77-4176-19EC-9EE1AA80E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72088" y="2032000"/>
                        <a:ext cx="4297363" cy="215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B7755F3-DB0E-6BF8-1119-742322691CC0}"/>
              </a:ext>
            </a:extLst>
          </p:cNvPr>
          <p:cNvCxnSpPr>
            <a:cxnSpLocks/>
          </p:cNvCxnSpPr>
          <p:nvPr/>
        </p:nvCxnSpPr>
        <p:spPr>
          <a:xfrm flipV="1">
            <a:off x="4267201" y="2371229"/>
            <a:ext cx="336225" cy="28874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E933887-EB57-8C2E-889B-F2C169CBFCE5}"/>
              </a:ext>
            </a:extLst>
          </p:cNvPr>
          <p:cNvCxnSpPr>
            <a:cxnSpLocks/>
          </p:cNvCxnSpPr>
          <p:nvPr/>
        </p:nvCxnSpPr>
        <p:spPr>
          <a:xfrm flipV="1">
            <a:off x="5521604" y="2371230"/>
            <a:ext cx="269597" cy="24783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A236D09-EC68-D2C5-C0F4-0272294E6EB7}"/>
              </a:ext>
            </a:extLst>
          </p:cNvPr>
          <p:cNvSpPr txBox="1"/>
          <p:nvPr/>
        </p:nvSpPr>
        <p:spPr>
          <a:xfrm>
            <a:off x="1912455" y="2725851"/>
            <a:ext cx="320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La </a:t>
            </a:r>
            <a:r>
              <a:rPr lang="en-US" sz="1400" dirty="0" err="1">
                <a:solidFill>
                  <a:srgbClr val="00B050"/>
                </a:solidFill>
              </a:rPr>
              <a:t>concentración</a:t>
            </a:r>
            <a:r>
              <a:rPr lang="en-US" sz="1400" dirty="0">
                <a:solidFill>
                  <a:srgbClr val="00B050"/>
                </a:solidFill>
              </a:rPr>
              <a:t> </a:t>
            </a:r>
            <a:r>
              <a:rPr lang="en-US" sz="1400" dirty="0" err="1">
                <a:solidFill>
                  <a:srgbClr val="00B050"/>
                </a:solidFill>
              </a:rPr>
              <a:t>inicial</a:t>
            </a:r>
            <a:r>
              <a:rPr lang="en-US" sz="1400" dirty="0">
                <a:solidFill>
                  <a:srgbClr val="00B050"/>
                </a:solidFill>
              </a:rPr>
              <a:t> de G y F son cero.</a:t>
            </a:r>
            <a:endParaRPr lang="es-PR" sz="1400" dirty="0">
              <a:solidFill>
                <a:srgbClr val="00B05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105641-98C8-C6BE-F5EA-F59E5FD6993D}"/>
              </a:ext>
            </a:extLst>
          </p:cNvPr>
          <p:cNvSpPr txBox="1"/>
          <p:nvPr/>
        </p:nvSpPr>
        <p:spPr>
          <a:xfrm>
            <a:off x="6367017" y="825728"/>
            <a:ext cx="1789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ym typeface="Symbol" panose="05050102010706020507" pitchFamily="18" charset="2"/>
              </a:rPr>
              <a:t>Resta</a:t>
            </a:r>
            <a:r>
              <a:rPr lang="en-US" dirty="0">
                <a:sym typeface="Symbol" panose="05050102010706020507" pitchFamily="18" charset="2"/>
              </a:rPr>
              <a:t> de </a:t>
            </a:r>
            <a:r>
              <a:rPr lang="en-US" baseline="-25000" dirty="0">
                <a:sym typeface="Symbol" panose="05050102010706020507" pitchFamily="18" charset="2"/>
              </a:rPr>
              <a:t> </a:t>
            </a:r>
            <a:r>
              <a:rPr lang="en-US" dirty="0">
                <a:sym typeface="Symbol" panose="05050102010706020507" pitchFamily="18" charset="2"/>
              </a:rPr>
              <a:t>- </a:t>
            </a:r>
            <a:r>
              <a:rPr lang="en-US" baseline="-25000" dirty="0">
                <a:sym typeface="Symbol" panose="05050102010706020507" pitchFamily="18" charset="2"/>
              </a:rPr>
              <a:t>0</a:t>
            </a:r>
            <a:r>
              <a:rPr lang="en-US" dirty="0">
                <a:sym typeface="Symbol" panose="05050102010706020507" pitchFamily="18" charset="2"/>
              </a:rPr>
              <a:t> </a:t>
            </a:r>
            <a:r>
              <a:rPr lang="en-US" dirty="0"/>
              <a:t>:</a:t>
            </a:r>
            <a:endParaRPr lang="es-PR" dirty="0"/>
          </a:p>
        </p:txBody>
      </p:sp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98B40E94-576E-F1FF-7158-DB03A1733A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65325" y="4500688"/>
          <a:ext cx="2781300" cy="149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55520" imgH="1054080" progId="Equation.DSMT4">
                  <p:embed/>
                </p:oleObj>
              </mc:Choice>
              <mc:Fallback>
                <p:oleObj name="Equation" r:id="rId6" imgW="1955520" imgH="1054080" progId="Equation.DSMT4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98B40E94-576E-F1FF-7158-DB03A1733A3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965325" y="4500688"/>
                        <a:ext cx="2781300" cy="149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928F4F66-6D59-DA3B-709C-3B64877D828D}"/>
              </a:ext>
            </a:extLst>
          </p:cNvPr>
          <p:cNvSpPr txBox="1"/>
          <p:nvPr/>
        </p:nvSpPr>
        <p:spPr>
          <a:xfrm>
            <a:off x="1926367" y="4749804"/>
            <a:ext cx="43888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A </a:t>
            </a:r>
            <a:r>
              <a:rPr lang="en-US" sz="1400" dirty="0" err="1">
                <a:solidFill>
                  <a:srgbClr val="00B050"/>
                </a:solidFill>
              </a:rPr>
              <a:t>tiempo</a:t>
            </a:r>
            <a:r>
              <a:rPr lang="en-US" sz="1400" dirty="0">
                <a:solidFill>
                  <a:srgbClr val="00B050"/>
                </a:solidFill>
              </a:rPr>
              <a:t> </a:t>
            </a:r>
            <a:r>
              <a:rPr lang="en-US" sz="1400" dirty="0" err="1">
                <a:solidFill>
                  <a:srgbClr val="00B050"/>
                </a:solidFill>
              </a:rPr>
              <a:t>infinito</a:t>
            </a:r>
            <a:r>
              <a:rPr lang="en-US" sz="1400" dirty="0">
                <a:solidFill>
                  <a:srgbClr val="00B050"/>
                </a:solidFill>
              </a:rPr>
              <a:t> </a:t>
            </a:r>
            <a:r>
              <a:rPr lang="en-US" sz="1400" dirty="0" err="1">
                <a:solidFill>
                  <a:srgbClr val="00B050"/>
                </a:solidFill>
              </a:rPr>
              <a:t>todo</a:t>
            </a:r>
            <a:r>
              <a:rPr lang="en-US" sz="1400" dirty="0">
                <a:solidFill>
                  <a:srgbClr val="00B050"/>
                </a:solidFill>
              </a:rPr>
              <a:t> S se </a:t>
            </a:r>
            <a:r>
              <a:rPr lang="en-US" sz="1400" dirty="0" err="1">
                <a:solidFill>
                  <a:srgbClr val="00B050"/>
                </a:solidFill>
              </a:rPr>
              <a:t>convierte</a:t>
            </a:r>
            <a:r>
              <a:rPr lang="en-US" sz="1400" dirty="0">
                <a:solidFill>
                  <a:srgbClr val="00B050"/>
                </a:solidFill>
              </a:rPr>
              <a:t> </a:t>
            </a:r>
            <a:r>
              <a:rPr lang="en-US" sz="1400" dirty="0" err="1">
                <a:solidFill>
                  <a:srgbClr val="00B050"/>
                </a:solidFill>
              </a:rPr>
              <a:t>en</a:t>
            </a:r>
            <a:r>
              <a:rPr lang="en-US" sz="1400" dirty="0">
                <a:solidFill>
                  <a:srgbClr val="00B050"/>
                </a:solidFill>
              </a:rPr>
              <a:t> G y F con </a:t>
            </a:r>
            <a:r>
              <a:rPr lang="en-US" sz="1400" dirty="0" err="1">
                <a:solidFill>
                  <a:srgbClr val="00B050"/>
                </a:solidFill>
              </a:rPr>
              <a:t>estequiometría</a:t>
            </a:r>
            <a:r>
              <a:rPr lang="en-US" sz="1400" dirty="0">
                <a:solidFill>
                  <a:srgbClr val="00B050"/>
                </a:solidFill>
              </a:rPr>
              <a:t> 1:1:1.</a:t>
            </a:r>
            <a:endParaRPr lang="es-PR" sz="1400" dirty="0">
              <a:solidFill>
                <a:srgbClr val="00B050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52A0FEF-6D68-53DB-CE63-D5AA98F667A4}"/>
              </a:ext>
            </a:extLst>
          </p:cNvPr>
          <p:cNvCxnSpPr>
            <a:cxnSpLocks/>
          </p:cNvCxnSpPr>
          <p:nvPr/>
        </p:nvCxnSpPr>
        <p:spPr>
          <a:xfrm flipV="1">
            <a:off x="2971801" y="4480134"/>
            <a:ext cx="282575" cy="26778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17AAF473-1E2D-0314-2F85-01E5B7EDEFC9}"/>
              </a:ext>
            </a:extLst>
          </p:cNvPr>
          <p:cNvSpPr txBox="1"/>
          <p:nvPr/>
        </p:nvSpPr>
        <p:spPr>
          <a:xfrm>
            <a:off x="1854330" y="4142103"/>
            <a:ext cx="4185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Ángulo</a:t>
            </a:r>
            <a:r>
              <a:rPr lang="en-US" dirty="0"/>
              <a:t> de </a:t>
            </a:r>
            <a:r>
              <a:rPr lang="en-US" dirty="0" err="1"/>
              <a:t>rotación</a:t>
            </a:r>
            <a:r>
              <a:rPr lang="en-US" dirty="0"/>
              <a:t> a </a:t>
            </a:r>
            <a:r>
              <a:rPr lang="en-US" dirty="0" err="1"/>
              <a:t>tiempo</a:t>
            </a:r>
            <a:r>
              <a:rPr lang="en-US" dirty="0"/>
              <a:t> </a:t>
            </a:r>
            <a:r>
              <a:rPr lang="en-US" dirty="0" err="1"/>
              <a:t>infinito</a:t>
            </a:r>
            <a:r>
              <a:rPr lang="en-US" dirty="0"/>
              <a:t> (</a:t>
            </a:r>
            <a:r>
              <a:rPr lang="en-US" dirty="0">
                <a:sym typeface="Symbol" panose="05050102010706020507" pitchFamily="18" charset="2"/>
              </a:rPr>
              <a:t></a:t>
            </a:r>
            <a:r>
              <a:rPr lang="en-US" baseline="-25000" dirty="0">
                <a:sym typeface="Symbol" panose="05050102010706020507" pitchFamily="18" charset="2"/>
              </a:rPr>
              <a:t></a:t>
            </a:r>
            <a:r>
              <a:rPr lang="en-US" dirty="0">
                <a:sym typeface="Symbol" panose="05050102010706020507" pitchFamily="18" charset="2"/>
              </a:rPr>
              <a:t>)</a:t>
            </a:r>
            <a:r>
              <a:rPr lang="en-US" dirty="0"/>
              <a:t>:</a:t>
            </a:r>
            <a:endParaRPr lang="es-PR" dirty="0"/>
          </a:p>
        </p:txBody>
      </p:sp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FEC9517B-F919-9D89-93CB-3437FE43627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27957" y="1159402"/>
          <a:ext cx="3383492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628720" imgH="685800" progId="Equation.DSMT4">
                  <p:embed/>
                </p:oleObj>
              </mc:Choice>
              <mc:Fallback>
                <p:oleObj name="Equation" r:id="rId8" imgW="2628720" imgH="685800" progId="Equation.DSMT4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FEC9517B-F919-9D89-93CB-3437FE4362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527957" y="1159402"/>
                        <a:ext cx="3383492" cy="882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30FC8AAE-863B-1F81-08BF-9BB411341B6F}"/>
              </a:ext>
            </a:extLst>
          </p:cNvPr>
          <p:cNvSpPr txBox="1"/>
          <p:nvPr/>
        </p:nvSpPr>
        <p:spPr>
          <a:xfrm>
            <a:off x="6367017" y="2127485"/>
            <a:ext cx="1789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ym typeface="Symbol" panose="05050102010706020507" pitchFamily="18" charset="2"/>
              </a:rPr>
              <a:t>Resta</a:t>
            </a:r>
            <a:r>
              <a:rPr lang="en-US" dirty="0">
                <a:sym typeface="Symbol" panose="05050102010706020507" pitchFamily="18" charset="2"/>
              </a:rPr>
              <a:t> de </a:t>
            </a:r>
            <a:r>
              <a:rPr lang="en-US" baseline="-25000" dirty="0">
                <a:sym typeface="Symbol" panose="05050102010706020507" pitchFamily="18" charset="2"/>
              </a:rPr>
              <a:t> </a:t>
            </a:r>
            <a:r>
              <a:rPr lang="en-US" dirty="0">
                <a:sym typeface="Symbol" panose="05050102010706020507" pitchFamily="18" charset="2"/>
              </a:rPr>
              <a:t>- </a:t>
            </a:r>
            <a:r>
              <a:rPr lang="en-US" baseline="-25000" dirty="0">
                <a:sym typeface="Symbol" panose="05050102010706020507" pitchFamily="18" charset="2"/>
              </a:rPr>
              <a:t>t</a:t>
            </a:r>
            <a:r>
              <a:rPr lang="en-US" dirty="0">
                <a:sym typeface="Symbol" panose="05050102010706020507" pitchFamily="18" charset="2"/>
              </a:rPr>
              <a:t> </a:t>
            </a:r>
            <a:r>
              <a:rPr lang="en-US" dirty="0"/>
              <a:t>:</a:t>
            </a:r>
            <a:endParaRPr lang="es-PR" dirty="0"/>
          </a:p>
        </p:txBody>
      </p:sp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57AA33FF-62FF-F31C-C895-8D5C681EA9D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84938" y="2497138"/>
          <a:ext cx="3998912" cy="142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352680" imgH="1193760" progId="Equation.DSMT4">
                  <p:embed/>
                </p:oleObj>
              </mc:Choice>
              <mc:Fallback>
                <p:oleObj name="Equation" r:id="rId10" imgW="3352680" imgH="1193760" progId="Equation.DSMT4">
                  <p:embed/>
                  <p:pic>
                    <p:nvPicPr>
                      <p:cNvPr id="24" name="Object 23">
                        <a:extLst>
                          <a:ext uri="{FF2B5EF4-FFF2-40B4-BE49-F238E27FC236}">
                            <a16:creationId xmlns:a16="http://schemas.microsoft.com/office/drawing/2014/main" id="{57AA33FF-62FF-F31C-C895-8D5C681EA9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484938" y="2497138"/>
                        <a:ext cx="3998912" cy="1422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46B0064E-0370-0700-1E7B-72BDE999CF90}"/>
              </a:ext>
            </a:extLst>
          </p:cNvPr>
          <p:cNvSpPr txBox="1"/>
          <p:nvPr/>
        </p:nvSpPr>
        <p:spPr>
          <a:xfrm>
            <a:off x="6367017" y="3899720"/>
            <a:ext cx="2864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ym typeface="Symbol" panose="05050102010706020507" pitchFamily="18" charset="2"/>
              </a:rPr>
              <a:t>Razón</a:t>
            </a:r>
            <a:r>
              <a:rPr lang="en-US" dirty="0">
                <a:sym typeface="Symbol" panose="05050102010706020507" pitchFamily="18" charset="2"/>
              </a:rPr>
              <a:t> de (</a:t>
            </a:r>
            <a:r>
              <a:rPr lang="en-US" baseline="-25000" dirty="0">
                <a:sym typeface="Symbol" panose="05050102010706020507" pitchFamily="18" charset="2"/>
              </a:rPr>
              <a:t> </a:t>
            </a:r>
            <a:r>
              <a:rPr lang="en-US" dirty="0">
                <a:sym typeface="Symbol" panose="05050102010706020507" pitchFamily="18" charset="2"/>
              </a:rPr>
              <a:t>- </a:t>
            </a:r>
            <a:r>
              <a:rPr lang="en-US" baseline="-25000" dirty="0">
                <a:sym typeface="Symbol" panose="05050102010706020507" pitchFamily="18" charset="2"/>
              </a:rPr>
              <a:t>t</a:t>
            </a:r>
            <a:r>
              <a:rPr lang="en-US" dirty="0">
                <a:sym typeface="Symbol" panose="05050102010706020507" pitchFamily="18" charset="2"/>
              </a:rPr>
              <a:t>)</a:t>
            </a:r>
            <a:r>
              <a:rPr lang="en-US" baseline="-25000" dirty="0">
                <a:sym typeface="Symbol" panose="05050102010706020507" pitchFamily="18" charset="2"/>
              </a:rPr>
              <a:t> </a:t>
            </a:r>
            <a:r>
              <a:rPr lang="en-US" dirty="0">
                <a:sym typeface="Symbol" panose="05050102010706020507" pitchFamily="18" charset="2"/>
              </a:rPr>
              <a:t>/(</a:t>
            </a:r>
            <a:r>
              <a:rPr lang="en-US" baseline="-25000" dirty="0">
                <a:sym typeface="Symbol" panose="05050102010706020507" pitchFamily="18" charset="2"/>
              </a:rPr>
              <a:t> </a:t>
            </a:r>
            <a:r>
              <a:rPr lang="en-US" dirty="0">
                <a:sym typeface="Symbol" panose="05050102010706020507" pitchFamily="18" charset="2"/>
              </a:rPr>
              <a:t>- </a:t>
            </a:r>
            <a:r>
              <a:rPr lang="en-US" baseline="-25000" dirty="0">
                <a:sym typeface="Symbol" panose="05050102010706020507" pitchFamily="18" charset="2"/>
              </a:rPr>
              <a:t>0</a:t>
            </a:r>
            <a:r>
              <a:rPr lang="en-US" dirty="0">
                <a:sym typeface="Symbol" panose="05050102010706020507" pitchFamily="18" charset="2"/>
              </a:rPr>
              <a:t>) </a:t>
            </a:r>
            <a:r>
              <a:rPr lang="en-US" dirty="0"/>
              <a:t>:</a:t>
            </a:r>
            <a:endParaRPr lang="es-PR" dirty="0"/>
          </a:p>
        </p:txBody>
      </p:sp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ECB9239F-76F9-9F08-A290-31543FFDD18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26164" y="4350388"/>
          <a:ext cx="1808162" cy="11998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358640" imgH="901440" progId="Equation.DSMT4">
                  <p:embed/>
                </p:oleObj>
              </mc:Choice>
              <mc:Fallback>
                <p:oleObj name="Equation" r:id="rId12" imgW="1358640" imgH="901440" progId="Equation.DSMT4">
                  <p:embed/>
                  <p:pic>
                    <p:nvPicPr>
                      <p:cNvPr id="26" name="Object 25">
                        <a:extLst>
                          <a:ext uri="{FF2B5EF4-FFF2-40B4-BE49-F238E27FC236}">
                            <a16:creationId xmlns:a16="http://schemas.microsoft.com/office/drawing/2014/main" id="{ECB9239F-76F9-9F08-A290-31543FFDD1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426164" y="4350388"/>
                        <a:ext cx="1808162" cy="11998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>
            <a:extLst>
              <a:ext uri="{FF2B5EF4-FFF2-40B4-BE49-F238E27FC236}">
                <a16:creationId xmlns:a16="http://schemas.microsoft.com/office/drawing/2014/main" id="{C17A4FE4-A8C2-6416-AFAB-C901806FF09F}"/>
              </a:ext>
            </a:extLst>
          </p:cNvPr>
          <p:cNvSpPr txBox="1"/>
          <p:nvPr/>
        </p:nvSpPr>
        <p:spPr>
          <a:xfrm>
            <a:off x="2357829" y="6019842"/>
            <a:ext cx="7627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La </a:t>
            </a:r>
            <a:r>
              <a:rPr lang="en-US" dirty="0" err="1">
                <a:solidFill>
                  <a:srgbClr val="00B050"/>
                </a:solidFill>
              </a:rPr>
              <a:t>fracción</a:t>
            </a:r>
            <a:r>
              <a:rPr lang="en-US" dirty="0">
                <a:solidFill>
                  <a:srgbClr val="00B050"/>
                </a:solidFill>
              </a:rPr>
              <a:t> sin </a:t>
            </a:r>
            <a:r>
              <a:rPr lang="en-US" dirty="0" err="1">
                <a:solidFill>
                  <a:srgbClr val="00B050"/>
                </a:solidFill>
              </a:rPr>
              <a:t>reaccionar</a:t>
            </a:r>
            <a:r>
              <a:rPr lang="en-US" dirty="0">
                <a:solidFill>
                  <a:srgbClr val="00B050"/>
                </a:solidFill>
              </a:rPr>
              <a:t> se </a:t>
            </a:r>
            <a:r>
              <a:rPr lang="en-US" dirty="0" err="1">
                <a:solidFill>
                  <a:srgbClr val="00B050"/>
                </a:solidFill>
              </a:rPr>
              <a:t>puede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determinar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por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valores</a:t>
            </a:r>
            <a:r>
              <a:rPr lang="en-US" dirty="0">
                <a:solidFill>
                  <a:srgbClr val="00B050"/>
                </a:solidFill>
              </a:rPr>
              <a:t> de </a:t>
            </a:r>
            <a:r>
              <a:rPr lang="en-US" dirty="0" err="1">
                <a:solidFill>
                  <a:srgbClr val="00B050"/>
                </a:solidFill>
              </a:rPr>
              <a:t>ángulo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rotación</a:t>
            </a:r>
            <a:r>
              <a:rPr lang="en-US" dirty="0">
                <a:solidFill>
                  <a:srgbClr val="00B050"/>
                </a:solidFill>
              </a:rPr>
              <a:t>!!</a:t>
            </a:r>
            <a:endParaRPr lang="es-PR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978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812F7671-F771-21D8-577E-F38A6AE186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54272" y="320749"/>
            <a:ext cx="3886200" cy="655637"/>
          </a:xfrm>
        </p:spPr>
        <p:txBody>
          <a:bodyPr/>
          <a:lstStyle/>
          <a:p>
            <a:pPr eaLnBrk="1" hangingPunct="1"/>
            <a:r>
              <a:rPr lang="en-US" altLang="en-PR" sz="2800" u="sng" dirty="0" err="1">
                <a:solidFill>
                  <a:srgbClr val="0000FF"/>
                </a:solidFill>
              </a:rPr>
              <a:t>Inversión</a:t>
            </a:r>
            <a:r>
              <a:rPr lang="en-US" altLang="en-PR" sz="2800" u="sng" dirty="0">
                <a:solidFill>
                  <a:srgbClr val="0000FF"/>
                </a:solidFill>
              </a:rPr>
              <a:t> de </a:t>
            </a:r>
            <a:r>
              <a:rPr lang="en-US" altLang="en-PR" sz="2800" u="sng" dirty="0" err="1">
                <a:solidFill>
                  <a:srgbClr val="0000FF"/>
                </a:solidFill>
              </a:rPr>
              <a:t>Sacarosa</a:t>
            </a:r>
            <a:endParaRPr lang="en-US" altLang="en-PR" sz="2800" u="sng" dirty="0">
              <a:solidFill>
                <a:srgbClr val="0000FF"/>
              </a:solidFill>
            </a:endParaRPr>
          </a:p>
        </p:txBody>
      </p:sp>
      <p:graphicFrame>
        <p:nvGraphicFramePr>
          <p:cNvPr id="33795" name="Object 3">
            <a:extLst>
              <a:ext uri="{FF2B5EF4-FFF2-40B4-BE49-F238E27FC236}">
                <a16:creationId xmlns:a16="http://schemas.microsoft.com/office/drawing/2014/main" id="{74B1DB01-5086-B95C-62CD-BB90E89B4158}"/>
              </a:ext>
            </a:extLst>
          </p:cNvPr>
          <p:cNvGraphicFramePr>
            <a:graphicFrameLocks noGrp="1" noChangeAspect="1"/>
          </p:cNvGraphicFramePr>
          <p:nvPr>
            <p:ph sz="half" idx="1"/>
          </p:nvPr>
        </p:nvGraphicFramePr>
        <p:xfrm>
          <a:off x="2203450" y="1185864"/>
          <a:ext cx="3467100" cy="1411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27200" imgH="1028520" progId="Equation.DSMT4">
                  <p:embed/>
                </p:oleObj>
              </mc:Choice>
              <mc:Fallback>
                <p:oleObj name="Equation" r:id="rId2" imgW="2527200" imgH="1028520" progId="Equation.DSMT4">
                  <p:embed/>
                  <p:pic>
                    <p:nvPicPr>
                      <p:cNvPr id="33795" name="Object 3">
                        <a:extLst>
                          <a:ext uri="{FF2B5EF4-FFF2-40B4-BE49-F238E27FC236}">
                            <a16:creationId xmlns:a16="http://schemas.microsoft.com/office/drawing/2014/main" id="{74B1DB01-5086-B95C-62CD-BB90E89B4158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3450" y="1185864"/>
                        <a:ext cx="3467100" cy="1411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Slide Number Placeholder 4">
            <a:extLst>
              <a:ext uri="{FF2B5EF4-FFF2-40B4-BE49-F238E27FC236}">
                <a16:creationId xmlns:a16="http://schemas.microsoft.com/office/drawing/2014/main" id="{5FCD278B-558C-8E24-7A95-B525EA644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PR"/>
              <a:t>SLIDE </a:t>
            </a:r>
            <a:fld id="{5CC57195-9B7E-4F27-9836-57C01760FD83}" type="slidenum">
              <a:rPr lang="en-US" altLang="en-PR"/>
              <a:pPr>
                <a:defRPr/>
              </a:pPr>
              <a:t>9</a:t>
            </a:fld>
            <a:endParaRPr lang="en-US" altLang="en-PR"/>
          </a:p>
        </p:txBody>
      </p:sp>
      <p:grpSp>
        <p:nvGrpSpPr>
          <p:cNvPr id="33799" name="Group 5">
            <a:extLst>
              <a:ext uri="{FF2B5EF4-FFF2-40B4-BE49-F238E27FC236}">
                <a16:creationId xmlns:a16="http://schemas.microsoft.com/office/drawing/2014/main" id="{D6F7FDB1-07E3-0F7D-06AF-C7A4308E0E7E}"/>
              </a:ext>
            </a:extLst>
          </p:cNvPr>
          <p:cNvGrpSpPr>
            <a:grpSpLocks/>
          </p:cNvGrpSpPr>
          <p:nvPr/>
        </p:nvGrpSpPr>
        <p:grpSpPr bwMode="auto">
          <a:xfrm>
            <a:off x="2767014" y="3554413"/>
            <a:ext cx="2262187" cy="2158444"/>
            <a:chOff x="974725" y="3962400"/>
            <a:chExt cx="2261872" cy="2158445"/>
          </a:xfrm>
        </p:grpSpPr>
        <p:sp>
          <p:nvSpPr>
            <p:cNvPr id="33831" name="Line 10">
              <a:extLst>
                <a:ext uri="{FF2B5EF4-FFF2-40B4-BE49-F238E27FC236}">
                  <a16:creationId xmlns:a16="http://schemas.microsoft.com/office/drawing/2014/main" id="{6F55F14C-3D9A-244D-44AF-5C0B8E1CAF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74725" y="3962400"/>
              <a:ext cx="0" cy="17526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PR"/>
            </a:p>
          </p:txBody>
        </p:sp>
        <p:sp>
          <p:nvSpPr>
            <p:cNvPr id="33832" name="Line 11">
              <a:extLst>
                <a:ext uri="{FF2B5EF4-FFF2-40B4-BE49-F238E27FC236}">
                  <a16:creationId xmlns:a16="http://schemas.microsoft.com/office/drawing/2014/main" id="{7DB4700D-4D9D-67F0-E758-5BF6E22F40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4725" y="5715000"/>
              <a:ext cx="19812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PR"/>
            </a:p>
          </p:txBody>
        </p:sp>
        <p:sp>
          <p:nvSpPr>
            <p:cNvPr id="33833" name="Line 12">
              <a:extLst>
                <a:ext uri="{FF2B5EF4-FFF2-40B4-BE49-F238E27FC236}">
                  <a16:creationId xmlns:a16="http://schemas.microsoft.com/office/drawing/2014/main" id="{F802272A-F7AF-79CF-0A72-567105583B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4725" y="4267200"/>
              <a:ext cx="1600200" cy="1371600"/>
            </a:xfrm>
            <a:prstGeom prst="line">
              <a:avLst/>
            </a:prstGeom>
            <a:noFill/>
            <a:ln w="222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PR"/>
            </a:p>
          </p:txBody>
        </p:sp>
        <p:sp>
          <p:nvSpPr>
            <p:cNvPr id="33834" name="Text Box 14">
              <a:extLst>
                <a:ext uri="{FF2B5EF4-FFF2-40B4-BE49-F238E27FC236}">
                  <a16:creationId xmlns:a16="http://schemas.microsoft.com/office/drawing/2014/main" id="{DA51829E-9621-CA0A-B9C9-7E8F0CFBA0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44650" y="5751513"/>
              <a:ext cx="261574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PR" sz="1800"/>
                <a:t>t</a:t>
              </a:r>
            </a:p>
          </p:txBody>
        </p:sp>
        <p:sp>
          <p:nvSpPr>
            <p:cNvPr id="33835" name="Text Box 15">
              <a:extLst>
                <a:ext uri="{FF2B5EF4-FFF2-40B4-BE49-F238E27FC236}">
                  <a16:creationId xmlns:a16="http://schemas.microsoft.com/office/drawing/2014/main" id="{032A0AC2-ADA8-0273-D60F-08BAA8AB05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0525" y="4038600"/>
              <a:ext cx="1454501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PR" sz="1800"/>
                <a:t>ln(</a:t>
              </a:r>
              <a:r>
                <a:rPr lang="el-GR" altLang="en-PR" sz="1800">
                  <a:cs typeface="Arial" panose="020B0604020202020204" pitchFamily="34" charset="0"/>
                  <a:sym typeface="Symbol" panose="05050102010706020507" pitchFamily="18" charset="2"/>
                </a:rPr>
                <a:t></a:t>
              </a:r>
              <a:r>
                <a:rPr lang="en-US" altLang="en-PR" sz="1800" baseline="-25000">
                  <a:cs typeface="Arial" panose="020B0604020202020204" pitchFamily="34" charset="0"/>
                  <a:sym typeface="Symbol" panose="05050102010706020507" pitchFamily="18" charset="2"/>
                </a:rPr>
                <a:t></a:t>
              </a:r>
              <a:r>
                <a:rPr lang="en-US" altLang="en-PR" sz="1800">
                  <a:cs typeface="Arial" panose="020B0604020202020204" pitchFamily="34" charset="0"/>
                </a:rPr>
                <a:t>-</a:t>
              </a:r>
              <a:r>
                <a:rPr lang="en-US" altLang="en-PR" sz="1800">
                  <a:cs typeface="Arial" panose="020B0604020202020204" pitchFamily="34" charset="0"/>
                  <a:sym typeface="Symbol" panose="05050102010706020507" pitchFamily="18" charset="2"/>
                </a:rPr>
                <a:t></a:t>
              </a:r>
              <a:r>
                <a:rPr lang="en-US" altLang="en-PR" sz="1800" baseline="-25000">
                  <a:cs typeface="Arial" panose="020B0604020202020204" pitchFamily="34" charset="0"/>
                  <a:sym typeface="Symbol" panose="05050102010706020507" pitchFamily="18" charset="2"/>
                </a:rPr>
                <a:t>0</a:t>
              </a:r>
              <a:r>
                <a:rPr lang="en-US" altLang="en-PR" sz="1800">
                  <a:cs typeface="Arial" panose="020B0604020202020204" pitchFamily="34" charset="0"/>
                </a:rPr>
                <a:t>)</a:t>
              </a:r>
              <a:r>
                <a:rPr lang="en-US" altLang="en-PR" sz="1800" baseline="-25000">
                  <a:cs typeface="Arial" panose="020B0604020202020204" pitchFamily="34" charset="0"/>
                </a:rPr>
                <a:t>teórico</a:t>
              </a:r>
              <a:endParaRPr lang="el-GR" altLang="en-PR" sz="1800" baseline="-25000">
                <a:cs typeface="Arial" panose="020B0604020202020204" pitchFamily="34" charset="0"/>
              </a:endParaRPr>
            </a:p>
          </p:txBody>
        </p:sp>
        <p:sp>
          <p:nvSpPr>
            <p:cNvPr id="33836" name="Line 16">
              <a:extLst>
                <a:ext uri="{FF2B5EF4-FFF2-40B4-BE49-F238E27FC236}">
                  <a16:creationId xmlns:a16="http://schemas.microsoft.com/office/drawing/2014/main" id="{86CDD1B8-ED64-493A-00A6-B68D1EB421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50925" y="42672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PR"/>
            </a:p>
          </p:txBody>
        </p:sp>
        <p:sp>
          <p:nvSpPr>
            <p:cNvPr id="33837" name="Text Box 45">
              <a:extLst>
                <a:ext uri="{FF2B5EF4-FFF2-40B4-BE49-F238E27FC236}">
                  <a16:creationId xmlns:a16="http://schemas.microsoft.com/office/drawing/2014/main" id="{BAB6B0BF-BEF9-3DDF-4A6A-FA6C7520F5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0525" y="4572000"/>
              <a:ext cx="1576072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PR" sz="1800"/>
                <a:t>m = k</a:t>
              </a:r>
              <a:r>
                <a:rPr lang="en-US" altLang="en-PR" sz="1800" baseline="30000"/>
                <a:t>|</a:t>
              </a:r>
              <a:r>
                <a:rPr lang="en-US" altLang="en-PR" sz="1800"/>
                <a:t> = k[H</a:t>
              </a:r>
              <a:r>
                <a:rPr lang="en-US" altLang="en-PR" sz="1800" baseline="30000"/>
                <a:t>+</a:t>
              </a:r>
              <a:r>
                <a:rPr lang="en-US" altLang="en-PR" sz="1800"/>
                <a:t>]</a:t>
              </a:r>
              <a:r>
                <a:rPr lang="el-GR" altLang="en-PR" sz="1800" baseline="30000"/>
                <a:t>β</a:t>
              </a:r>
              <a:endParaRPr lang="en-US" altLang="en-PR" sz="1800" baseline="30000"/>
            </a:p>
          </p:txBody>
        </p:sp>
      </p:grpSp>
      <p:grpSp>
        <p:nvGrpSpPr>
          <p:cNvPr id="33800" name="Group 1">
            <a:extLst>
              <a:ext uri="{FF2B5EF4-FFF2-40B4-BE49-F238E27FC236}">
                <a16:creationId xmlns:a16="http://schemas.microsoft.com/office/drawing/2014/main" id="{6FDC8AED-596A-A864-9E63-93831B9576E6}"/>
              </a:ext>
            </a:extLst>
          </p:cNvPr>
          <p:cNvGrpSpPr>
            <a:grpSpLocks/>
          </p:cNvGrpSpPr>
          <p:nvPr/>
        </p:nvGrpSpPr>
        <p:grpSpPr bwMode="auto">
          <a:xfrm>
            <a:off x="6494319" y="1013375"/>
            <a:ext cx="3821112" cy="1423988"/>
            <a:chOff x="5127625" y="2170113"/>
            <a:chExt cx="3821113" cy="1423987"/>
          </a:xfrm>
        </p:grpSpPr>
        <p:sp>
          <p:nvSpPr>
            <p:cNvPr id="33819" name="Text Box 29">
              <a:extLst>
                <a:ext uri="{FF2B5EF4-FFF2-40B4-BE49-F238E27FC236}">
                  <a16:creationId xmlns:a16="http://schemas.microsoft.com/office/drawing/2014/main" id="{7B5DBF82-9900-1BA0-5E82-3B61284A62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27625" y="2314575"/>
              <a:ext cx="431800" cy="460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l-GR" altLang="en-PR" sz="2400">
                  <a:solidFill>
                    <a:srgbClr val="00B050"/>
                  </a:solidFill>
                  <a:cs typeface="Arial" panose="020B0604020202020204" pitchFamily="34" charset="0"/>
                </a:rPr>
                <a:t>λ</a:t>
              </a:r>
              <a:r>
                <a:rPr lang="en-US" altLang="en-PR" sz="2400" baseline="-25000">
                  <a:solidFill>
                    <a:srgbClr val="00B050"/>
                  </a:solidFill>
                  <a:cs typeface="Arial" panose="020B0604020202020204" pitchFamily="34" charset="0"/>
                </a:rPr>
                <a:t>0</a:t>
              </a:r>
              <a:endParaRPr lang="el-GR" altLang="en-PR" sz="2400" baseline="-25000">
                <a:solidFill>
                  <a:srgbClr val="00B05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3820" name="Text Box 30">
              <a:extLst>
                <a:ext uri="{FF2B5EF4-FFF2-40B4-BE49-F238E27FC236}">
                  <a16:creationId xmlns:a16="http://schemas.microsoft.com/office/drawing/2014/main" id="{B44646EB-3913-718D-0547-A45D78B026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37563" y="2286000"/>
              <a:ext cx="473075" cy="461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l-GR" altLang="en-PR" sz="2400">
                  <a:solidFill>
                    <a:srgbClr val="FF0000"/>
                  </a:solidFill>
                  <a:cs typeface="Arial" panose="020B0604020202020204" pitchFamily="34" charset="0"/>
                </a:rPr>
                <a:t>λ</a:t>
              </a:r>
              <a:r>
                <a:rPr lang="en-US" altLang="en-PR" sz="2400" baseline="-25000">
                  <a:solidFill>
                    <a:srgbClr val="FF0000"/>
                  </a:solidFill>
                  <a:cs typeface="Arial" panose="020B0604020202020204" pitchFamily="34" charset="0"/>
                  <a:sym typeface="Symbol" panose="05050102010706020507" pitchFamily="18" charset="2"/>
                </a:rPr>
                <a:t></a:t>
              </a:r>
              <a:endParaRPr lang="en-US" altLang="en-PR" sz="2400" baseline="-25000">
                <a:solidFill>
                  <a:srgbClr val="FF0000"/>
                </a:solidFill>
                <a:cs typeface="Arial" panose="020B0604020202020204" pitchFamily="34" charset="0"/>
              </a:endParaRPr>
            </a:p>
          </p:txBody>
        </p:sp>
        <p:grpSp>
          <p:nvGrpSpPr>
            <p:cNvPr id="33821" name="Group 1">
              <a:extLst>
                <a:ext uri="{FF2B5EF4-FFF2-40B4-BE49-F238E27FC236}">
                  <a16:creationId xmlns:a16="http://schemas.microsoft.com/office/drawing/2014/main" id="{5D239A57-4371-34C2-E083-9C740986EF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34000" y="2743200"/>
              <a:ext cx="3352800" cy="381000"/>
              <a:chOff x="5334000" y="2743200"/>
              <a:chExt cx="3352800" cy="381000"/>
            </a:xfrm>
          </p:grpSpPr>
          <p:sp>
            <p:nvSpPr>
              <p:cNvPr id="33828" name="Line 28">
                <a:extLst>
                  <a:ext uri="{FF2B5EF4-FFF2-40B4-BE49-F238E27FC236}">
                    <a16:creationId xmlns:a16="http://schemas.microsoft.com/office/drawing/2014/main" id="{23698CE4-D56E-81E8-5DFA-E815EA9309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4000" y="2971800"/>
                <a:ext cx="335280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PR"/>
              </a:p>
            </p:txBody>
          </p:sp>
          <p:sp>
            <p:nvSpPr>
              <p:cNvPr id="33829" name="Line 31">
                <a:extLst>
                  <a:ext uri="{FF2B5EF4-FFF2-40B4-BE49-F238E27FC236}">
                    <a16:creationId xmlns:a16="http://schemas.microsoft.com/office/drawing/2014/main" id="{06D44D27-9F98-E53B-AEE9-5D5A0196CA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4000" y="2743200"/>
                <a:ext cx="0" cy="3810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PR"/>
              </a:p>
            </p:txBody>
          </p:sp>
          <p:sp>
            <p:nvSpPr>
              <p:cNvPr id="33830" name="Line 32">
                <a:extLst>
                  <a:ext uri="{FF2B5EF4-FFF2-40B4-BE49-F238E27FC236}">
                    <a16:creationId xmlns:a16="http://schemas.microsoft.com/office/drawing/2014/main" id="{9A300A13-462C-45ED-7468-14BBFB53DF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686800" y="2743200"/>
                <a:ext cx="0" cy="3810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PR"/>
              </a:p>
            </p:txBody>
          </p:sp>
        </p:grpSp>
        <p:sp>
          <p:nvSpPr>
            <p:cNvPr id="33822" name="Line 33">
              <a:extLst>
                <a:ext uri="{FF2B5EF4-FFF2-40B4-BE49-F238E27FC236}">
                  <a16:creationId xmlns:a16="http://schemas.microsoft.com/office/drawing/2014/main" id="{10850B24-6554-6979-BAD8-7FA0859520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77000" y="2590800"/>
              <a:ext cx="0" cy="381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PR"/>
            </a:p>
          </p:txBody>
        </p:sp>
        <p:sp>
          <p:nvSpPr>
            <p:cNvPr id="33823" name="Text Box 34">
              <a:extLst>
                <a:ext uri="{FF2B5EF4-FFF2-40B4-BE49-F238E27FC236}">
                  <a16:creationId xmlns:a16="http://schemas.microsoft.com/office/drawing/2014/main" id="{FA323B24-2813-1BF5-E578-711CF14527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05550" y="2170113"/>
              <a:ext cx="395288" cy="460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l-GR" altLang="en-PR" sz="2400">
                  <a:solidFill>
                    <a:srgbClr val="0000FF"/>
                  </a:solidFill>
                  <a:cs typeface="Arial" panose="020B0604020202020204" pitchFamily="34" charset="0"/>
                </a:rPr>
                <a:t>λ</a:t>
              </a:r>
              <a:r>
                <a:rPr lang="en-US" altLang="en-PR" sz="2400" baseline="-25000">
                  <a:solidFill>
                    <a:srgbClr val="0000FF"/>
                  </a:solidFill>
                  <a:cs typeface="Arial" panose="020B0604020202020204" pitchFamily="34" charset="0"/>
                </a:rPr>
                <a:t>t</a:t>
              </a:r>
              <a:endParaRPr lang="el-GR" altLang="en-PR" sz="2400" baseline="-25000">
                <a:solidFill>
                  <a:srgbClr val="0000F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3824" name="Text Box 30">
              <a:extLst>
                <a:ext uri="{FF2B5EF4-FFF2-40B4-BE49-F238E27FC236}">
                  <a16:creationId xmlns:a16="http://schemas.microsoft.com/office/drawing/2014/main" id="{55B00FEC-E230-A4AE-7877-5535B19946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15350" y="3108325"/>
              <a:ext cx="433388" cy="461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PR" sz="2400">
                  <a:solidFill>
                    <a:srgbClr val="FF0000"/>
                  </a:solidFill>
                  <a:cs typeface="Arial" panose="020B0604020202020204" pitchFamily="34" charset="0"/>
                </a:rPr>
                <a:t>t</a:t>
              </a:r>
              <a:r>
                <a:rPr lang="en-US" altLang="en-PR" sz="2400" baseline="-25000">
                  <a:solidFill>
                    <a:srgbClr val="FF0000"/>
                  </a:solidFill>
                  <a:cs typeface="Arial" panose="020B0604020202020204" pitchFamily="34" charset="0"/>
                  <a:sym typeface="Symbol" panose="05050102010706020507" pitchFamily="18" charset="2"/>
                </a:rPr>
                <a:t></a:t>
              </a:r>
              <a:endParaRPr lang="en-US" altLang="en-PR" sz="2400" baseline="-25000">
                <a:solidFill>
                  <a:srgbClr val="FF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3825" name="Text Box 30">
              <a:extLst>
                <a:ext uri="{FF2B5EF4-FFF2-40B4-BE49-F238E27FC236}">
                  <a16:creationId xmlns:a16="http://schemas.microsoft.com/office/drawing/2014/main" id="{B588883A-D0E3-891F-87FB-BDC23C2E80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07000" y="3132138"/>
              <a:ext cx="392113" cy="4619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PR" sz="2400">
                  <a:solidFill>
                    <a:srgbClr val="00B050"/>
                  </a:solidFill>
                  <a:cs typeface="Arial" panose="020B0604020202020204" pitchFamily="34" charset="0"/>
                </a:rPr>
                <a:t>t</a:t>
              </a:r>
              <a:r>
                <a:rPr lang="en-US" altLang="en-PR" sz="2400" baseline="-25000">
                  <a:solidFill>
                    <a:srgbClr val="00B050"/>
                  </a:solidFill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33826" name="TextBox 2">
              <a:extLst>
                <a:ext uri="{FF2B5EF4-FFF2-40B4-BE49-F238E27FC236}">
                  <a16:creationId xmlns:a16="http://schemas.microsoft.com/office/drawing/2014/main" id="{00F92174-1F79-4404-BE89-AC60C6FB03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37363" y="2595563"/>
              <a:ext cx="1600200" cy="260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s-PR" altLang="en-PR" sz="1100">
                  <a:solidFill>
                    <a:srgbClr val="FF0000"/>
                  </a:solidFill>
                </a:rPr>
                <a:t>Fracción sin reaccionar</a:t>
              </a:r>
            </a:p>
          </p:txBody>
        </p:sp>
        <p:sp>
          <p:nvSpPr>
            <p:cNvPr id="33827" name="TextBox 28">
              <a:extLst>
                <a:ext uri="{FF2B5EF4-FFF2-40B4-BE49-F238E27FC236}">
                  <a16:creationId xmlns:a16="http://schemas.microsoft.com/office/drawing/2014/main" id="{4C17B70C-9C12-9806-A84C-B0CCC20561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48313" y="2489200"/>
              <a:ext cx="766762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s-PR" altLang="en-PR" sz="1100">
                  <a:solidFill>
                    <a:srgbClr val="00B050"/>
                  </a:solidFill>
                </a:rPr>
                <a:t>Fracción reaccionó</a:t>
              </a:r>
            </a:p>
          </p:txBody>
        </p:sp>
      </p:grpSp>
      <p:graphicFrame>
        <p:nvGraphicFramePr>
          <p:cNvPr id="33801" name="Object 4">
            <a:extLst>
              <a:ext uri="{FF2B5EF4-FFF2-40B4-BE49-F238E27FC236}">
                <a16:creationId xmlns:a16="http://schemas.microsoft.com/office/drawing/2014/main" id="{DAAE515D-0069-C393-C808-5EEEC1A282F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81248" y="4140962"/>
          <a:ext cx="973137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74360" imgH="444240" progId="Equation.DSMT4">
                  <p:embed/>
                </p:oleObj>
              </mc:Choice>
              <mc:Fallback>
                <p:oleObj name="Equation" r:id="rId4" imgW="774360" imgH="444240" progId="Equation.DSMT4">
                  <p:embed/>
                  <p:pic>
                    <p:nvPicPr>
                      <p:cNvPr id="33801" name="Object 4">
                        <a:extLst>
                          <a:ext uri="{FF2B5EF4-FFF2-40B4-BE49-F238E27FC236}">
                            <a16:creationId xmlns:a16="http://schemas.microsoft.com/office/drawing/2014/main" id="{DAAE515D-0069-C393-C808-5EEEC1A282F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1248" y="4140962"/>
                        <a:ext cx="973137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3802" name="Group 7">
            <a:extLst>
              <a:ext uri="{FF2B5EF4-FFF2-40B4-BE49-F238E27FC236}">
                <a16:creationId xmlns:a16="http://schemas.microsoft.com/office/drawing/2014/main" id="{168E3104-F7FA-7C57-180D-E4DD6FCCB3BA}"/>
              </a:ext>
            </a:extLst>
          </p:cNvPr>
          <p:cNvGrpSpPr>
            <a:grpSpLocks/>
          </p:cNvGrpSpPr>
          <p:nvPr/>
        </p:nvGrpSpPr>
        <p:grpSpPr bwMode="auto">
          <a:xfrm>
            <a:off x="5840472" y="3038473"/>
            <a:ext cx="4997450" cy="2871788"/>
            <a:chOff x="3540674" y="3498849"/>
            <a:chExt cx="4997625" cy="2871788"/>
          </a:xfrm>
        </p:grpSpPr>
        <p:grpSp>
          <p:nvGrpSpPr>
            <p:cNvPr id="33803" name="Group 2">
              <a:extLst>
                <a:ext uri="{FF2B5EF4-FFF2-40B4-BE49-F238E27FC236}">
                  <a16:creationId xmlns:a16="http://schemas.microsoft.com/office/drawing/2014/main" id="{4357C808-6459-A7D9-B746-71B8F75351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8892" y="4084767"/>
              <a:ext cx="2568575" cy="2263095"/>
              <a:chOff x="5218906" y="3709080"/>
              <a:chExt cx="2568575" cy="2263095"/>
            </a:xfrm>
          </p:grpSpPr>
          <p:graphicFrame>
            <p:nvGraphicFramePr>
              <p:cNvPr id="33809" name="Object 3">
                <a:extLst>
                  <a:ext uri="{FF2B5EF4-FFF2-40B4-BE49-F238E27FC236}">
                    <a16:creationId xmlns:a16="http://schemas.microsoft.com/office/drawing/2014/main" id="{34A85B8F-DB44-615E-4277-31886F11ACCD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218906" y="3709080"/>
              <a:ext cx="2568575" cy="8143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" imgW="1524000" imgH="482600" progId="Equation.DSMT4">
                      <p:embed/>
                    </p:oleObj>
                  </mc:Choice>
                  <mc:Fallback>
                    <p:oleObj name="Equation" r:id="rId6" imgW="1524000" imgH="482600" progId="Equation.DSMT4">
                      <p:embed/>
                      <p:pic>
                        <p:nvPicPr>
                          <p:cNvPr id="33809" name="Object 3">
                            <a:extLst>
                              <a:ext uri="{FF2B5EF4-FFF2-40B4-BE49-F238E27FC236}">
                                <a16:creationId xmlns:a16="http://schemas.microsoft.com/office/drawing/2014/main" id="{34A85B8F-DB44-615E-4277-31886F11ACCD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18906" y="3709080"/>
                            <a:ext cx="2568575" cy="81438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33810" name="Group 47">
                <a:extLst>
                  <a:ext uri="{FF2B5EF4-FFF2-40B4-BE49-F238E27FC236}">
                    <a16:creationId xmlns:a16="http://schemas.microsoft.com/office/drawing/2014/main" id="{A487D401-795C-C8AF-A181-AC352D6E42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521325" y="4637088"/>
                <a:ext cx="1908175" cy="1335087"/>
                <a:chOff x="423" y="3088"/>
                <a:chExt cx="1202" cy="841"/>
              </a:xfrm>
            </p:grpSpPr>
            <p:grpSp>
              <p:nvGrpSpPr>
                <p:cNvPr id="33812" name="Group 37">
                  <a:extLst>
                    <a:ext uri="{FF2B5EF4-FFF2-40B4-BE49-F238E27FC236}">
                      <a16:creationId xmlns:a16="http://schemas.microsoft.com/office/drawing/2014/main" id="{4A5C33F5-E269-8743-7C2E-19D5014883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3" y="3088"/>
                  <a:ext cx="1068" cy="841"/>
                  <a:chOff x="423" y="3088"/>
                  <a:chExt cx="1068" cy="841"/>
                </a:xfrm>
              </p:grpSpPr>
              <p:sp>
                <p:nvSpPr>
                  <p:cNvPr id="33814" name="Line 10">
                    <a:extLst>
                      <a:ext uri="{FF2B5EF4-FFF2-40B4-BE49-F238E27FC236}">
                        <a16:creationId xmlns:a16="http://schemas.microsoft.com/office/drawing/2014/main" id="{57CB639C-429E-7570-9453-B0BCFA4DD15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72" y="3088"/>
                    <a:ext cx="0" cy="608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s-PR"/>
                  </a:p>
                </p:txBody>
              </p:sp>
              <p:sp>
                <p:nvSpPr>
                  <p:cNvPr id="33815" name="Line 11">
                    <a:extLst>
                      <a:ext uri="{FF2B5EF4-FFF2-40B4-BE49-F238E27FC236}">
                        <a16:creationId xmlns:a16="http://schemas.microsoft.com/office/drawing/2014/main" id="{E41E4398-1AB4-2FE4-7153-AA7330EA131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72" y="3696"/>
                    <a:ext cx="783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s-PR"/>
                  </a:p>
                </p:txBody>
              </p:sp>
              <p:sp>
                <p:nvSpPr>
                  <p:cNvPr id="33816" name="Line 12">
                    <a:extLst>
                      <a:ext uri="{FF2B5EF4-FFF2-40B4-BE49-F238E27FC236}">
                        <a16:creationId xmlns:a16="http://schemas.microsoft.com/office/drawing/2014/main" id="{484911E5-A2B2-8C2F-F596-E4A43FEA7E1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80" y="3193"/>
                    <a:ext cx="566" cy="419"/>
                  </a:xfrm>
                  <a:prstGeom prst="line">
                    <a:avLst/>
                  </a:prstGeom>
                  <a:noFill/>
                  <a:ln w="22225">
                    <a:solidFill>
                      <a:srgbClr val="C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s-PR"/>
                  </a:p>
                </p:txBody>
              </p:sp>
              <p:sp>
                <p:nvSpPr>
                  <p:cNvPr id="33817" name="Text Box 13">
                    <a:extLst>
                      <a:ext uri="{FF2B5EF4-FFF2-40B4-BE49-F238E27FC236}">
                        <a16:creationId xmlns:a16="http://schemas.microsoft.com/office/drawing/2014/main" id="{CF7116A8-6222-A1C5-8553-8976064850AC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 rot="-5400000">
                    <a:off x="313" y="3282"/>
                    <a:ext cx="454" cy="23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defTabSz="4572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defTabSz="4572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defTabSz="4572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defTabSz="4572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PR" sz="1800"/>
                      <a:t>Ln(k</a:t>
                    </a:r>
                    <a:r>
                      <a:rPr lang="en-US" altLang="en-PR" sz="1800" baseline="30000"/>
                      <a:t>|</a:t>
                    </a:r>
                    <a:r>
                      <a:rPr lang="en-US" altLang="en-PR" sz="1800"/>
                      <a:t>)</a:t>
                    </a:r>
                    <a:endParaRPr lang="el-GR" altLang="en-PR" sz="1800" baseline="-2500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3818" name="Text Box 14">
                    <a:extLst>
                      <a:ext uri="{FF2B5EF4-FFF2-40B4-BE49-F238E27FC236}">
                        <a16:creationId xmlns:a16="http://schemas.microsoft.com/office/drawing/2014/main" id="{27EEB887-5B47-E1EE-3A2B-D27CB32B7D6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75" y="3696"/>
                    <a:ext cx="516" cy="23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defTabSz="4572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defTabSz="4572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defTabSz="4572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defTabSz="4572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PR" sz="1800"/>
                      <a:t>Ln [H</a:t>
                    </a:r>
                    <a:r>
                      <a:rPr lang="en-US" altLang="en-PR" sz="1800" baseline="30000"/>
                      <a:t>+</a:t>
                    </a:r>
                    <a:r>
                      <a:rPr lang="en-US" altLang="en-PR" sz="1800"/>
                      <a:t>]</a:t>
                    </a:r>
                  </a:p>
                </p:txBody>
              </p:sp>
            </p:grpSp>
            <p:sp>
              <p:nvSpPr>
                <p:cNvPr id="33813" name="Text Box 45">
                  <a:extLst>
                    <a:ext uri="{FF2B5EF4-FFF2-40B4-BE49-F238E27FC236}">
                      <a16:creationId xmlns:a16="http://schemas.microsoft.com/office/drawing/2014/main" id="{FC4F331A-99C6-106B-3FBB-BF87C7F0959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142" y="3203"/>
                  <a:ext cx="483" cy="2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defTabSz="4572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defTabSz="4572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defTabSz="4572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defTabSz="4572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PR" sz="1800"/>
                    <a:t>m = </a:t>
                  </a:r>
                  <a:r>
                    <a:rPr lang="el-GR" altLang="en-PR" sz="1800"/>
                    <a:t>β</a:t>
                  </a:r>
                  <a:r>
                    <a:rPr lang="en-US" altLang="en-PR" sz="1800"/>
                    <a:t> </a:t>
                  </a:r>
                  <a:endParaRPr lang="en-US" altLang="en-PR" sz="1800" baseline="30000"/>
                </a:p>
              </p:txBody>
            </p:sp>
          </p:grpSp>
          <p:sp>
            <p:nvSpPr>
              <p:cNvPr id="33811" name="Text Box 45">
                <a:extLst>
                  <a:ext uri="{FF2B5EF4-FFF2-40B4-BE49-F238E27FC236}">
                    <a16:creationId xmlns:a16="http://schemas.microsoft.com/office/drawing/2014/main" id="{0233FB19-F853-CE51-D011-B5A477B6E28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61075" y="5200310"/>
                <a:ext cx="947695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PR" sz="1800"/>
                  <a:t>b = ln(k)</a:t>
                </a:r>
                <a:endParaRPr lang="en-US" altLang="en-PR" sz="1800" baseline="30000"/>
              </a:p>
            </p:txBody>
          </p:sp>
        </p:grpSp>
        <p:graphicFrame>
          <p:nvGraphicFramePr>
            <p:cNvPr id="33804" name="Object 3">
              <a:extLst>
                <a:ext uri="{FF2B5EF4-FFF2-40B4-BE49-F238E27FC236}">
                  <a16:creationId xmlns:a16="http://schemas.microsoft.com/office/drawing/2014/main" id="{2E15F0D3-26E7-9E72-A6D5-3FA3E21C08A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738937" y="4177750"/>
            <a:ext cx="1776413" cy="18002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054100" imgH="1066800" progId="Equation.DSMT4">
                    <p:embed/>
                  </p:oleObj>
                </mc:Choice>
                <mc:Fallback>
                  <p:oleObj name="Equation" r:id="rId8" imgW="1054100" imgH="1066800" progId="Equation.DSMT4">
                    <p:embed/>
                    <p:pic>
                      <p:nvPicPr>
                        <p:cNvPr id="33804" name="Object 3">
                          <a:extLst>
                            <a:ext uri="{FF2B5EF4-FFF2-40B4-BE49-F238E27FC236}">
                              <a16:creationId xmlns:a16="http://schemas.microsoft.com/office/drawing/2014/main" id="{2E15F0D3-26E7-9E72-A6D5-3FA3E21C08A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38937" y="4177750"/>
                          <a:ext cx="1776413" cy="18002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805" name="TextBox 3">
              <a:extLst>
                <a:ext uri="{FF2B5EF4-FFF2-40B4-BE49-F238E27FC236}">
                  <a16:creationId xmlns:a16="http://schemas.microsoft.com/office/drawing/2014/main" id="{B24AC1B9-EE06-F085-1CA1-BF93499862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12579" y="3498850"/>
              <a:ext cx="22169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s-PR" altLang="en-PR" sz="1800">
                  <a:solidFill>
                    <a:srgbClr val="0000FF"/>
                  </a:solidFill>
                </a:rPr>
                <a:t>¿Cómo calcular k y </a:t>
              </a:r>
              <a:r>
                <a:rPr lang="el-GR" altLang="en-PR" sz="1800">
                  <a:solidFill>
                    <a:srgbClr val="0000FF"/>
                  </a:solidFill>
                </a:rPr>
                <a:t>β</a:t>
              </a:r>
              <a:r>
                <a:rPr lang="en-US" altLang="en-PR" sz="1800">
                  <a:solidFill>
                    <a:srgbClr val="0000FF"/>
                  </a:solidFill>
                </a:rPr>
                <a:t>?</a:t>
              </a:r>
              <a:endParaRPr lang="es-PR" altLang="en-PR" sz="1800">
                <a:solidFill>
                  <a:srgbClr val="0000FF"/>
                </a:solidFill>
              </a:endParaRPr>
            </a:p>
          </p:txBody>
        </p:sp>
        <p:sp>
          <p:nvSpPr>
            <p:cNvPr id="33806" name="TextBox 44">
              <a:extLst>
                <a:ext uri="{FF2B5EF4-FFF2-40B4-BE49-F238E27FC236}">
                  <a16:creationId xmlns:a16="http://schemas.microsoft.com/office/drawing/2014/main" id="{5D6464DC-5813-42D8-472E-A2CC3EE9ED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72253" y="3771629"/>
              <a:ext cx="105349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PR" sz="1800">
                  <a:solidFill>
                    <a:srgbClr val="0000FF"/>
                  </a:solidFill>
                </a:rPr>
                <a:t>a) gráfico</a:t>
              </a:r>
              <a:endParaRPr lang="es-PR" altLang="en-PR" sz="1800">
                <a:solidFill>
                  <a:srgbClr val="0000FF"/>
                </a:solidFill>
              </a:endParaRPr>
            </a:p>
          </p:txBody>
        </p:sp>
        <p:sp>
          <p:nvSpPr>
            <p:cNvPr id="33807" name="TextBox 45">
              <a:extLst>
                <a:ext uri="{FF2B5EF4-FFF2-40B4-BE49-F238E27FC236}">
                  <a16:creationId xmlns:a16="http://schemas.microsoft.com/office/drawing/2014/main" id="{79238E11-92C6-2676-E2F0-2DE503BDAD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22967" y="3794333"/>
              <a:ext cx="124104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PR" sz="1800">
                  <a:solidFill>
                    <a:srgbClr val="0000FF"/>
                  </a:solidFill>
                </a:rPr>
                <a:t>b) aislación</a:t>
              </a:r>
              <a:endParaRPr lang="es-PR" altLang="en-PR" sz="1800">
                <a:solidFill>
                  <a:srgbClr val="0000FF"/>
                </a:solidFill>
              </a:endParaRP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EFA241F5-CB79-4784-E122-D0494C8F68ED}"/>
                </a:ext>
              </a:extLst>
            </p:cNvPr>
            <p:cNvSpPr/>
            <p:nvPr/>
          </p:nvSpPr>
          <p:spPr>
            <a:xfrm>
              <a:off x="3540674" y="3498849"/>
              <a:ext cx="4997625" cy="2871788"/>
            </a:xfrm>
            <a:prstGeom prst="roundRect">
              <a:avLst/>
            </a:prstGeom>
            <a:noFill/>
            <a:ln w="190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PR"/>
            </a:p>
          </p:txBody>
        </p:sp>
      </p:grp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A84AEB48-05F4-D496-1109-35DA49C67F3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62277" y="717305"/>
          <a:ext cx="1287463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812520" imgH="406080" progId="Equation.DSMT4">
                  <p:embed/>
                </p:oleObj>
              </mc:Choice>
              <mc:Fallback>
                <p:oleObj name="Equation" r:id="rId10" imgW="812520" imgH="406080" progId="Equation.DSMT4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A84AEB48-05F4-D496-1109-35DA49C67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262277" y="717305"/>
                        <a:ext cx="1287463" cy="642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1278</Words>
  <Application>Microsoft Office PowerPoint</Application>
  <PresentationFormat>Widescreen</PresentationFormat>
  <Paragraphs>143</Paragraphs>
  <Slides>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Symbol</vt:lpstr>
      <vt:lpstr>Times New Roman</vt:lpstr>
      <vt:lpstr>Office Theme</vt:lpstr>
      <vt:lpstr>Equation</vt:lpstr>
      <vt:lpstr>MathType 7.0 Equation</vt:lpstr>
      <vt:lpstr>Experimento: Inversión de Sacarosa</vt:lpstr>
      <vt:lpstr>Inversión de Sacarosa</vt:lpstr>
      <vt:lpstr>Inversión de Sacarosa</vt:lpstr>
      <vt:lpstr>Inversión de Sacarosa:_Cálculos</vt:lpstr>
      <vt:lpstr>Inversión de Sacarosa</vt:lpstr>
      <vt:lpstr>Inversión de Sacarosa: Desarrollo matemático</vt:lpstr>
      <vt:lpstr>Inversión de Sacarosa</vt:lpstr>
      <vt:lpstr>Desarrollo Matemático</vt:lpstr>
      <vt:lpstr>Inversión de Sacarosa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Experimento: Inversión de Sacarosa</dc:title>
  <dc:creator>Rolando Oyola Martinez</dc:creator>
  <cp:lastModifiedBy>Rolando Oyola Martinez</cp:lastModifiedBy>
  <cp:revision>7</cp:revision>
  <dcterms:created xsi:type="dcterms:W3CDTF">2022-08-09T04:57:05Z</dcterms:created>
  <dcterms:modified xsi:type="dcterms:W3CDTF">2024-08-19T16:00:40Z</dcterms:modified>
</cp:coreProperties>
</file>